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319" r:id="rId2"/>
    <p:sldId id="578" r:id="rId3"/>
    <p:sldId id="634" r:id="rId4"/>
    <p:sldId id="581" r:id="rId5"/>
    <p:sldId id="638" r:id="rId6"/>
    <p:sldId id="639" r:id="rId7"/>
    <p:sldId id="640" r:id="rId8"/>
    <p:sldId id="644" r:id="rId9"/>
    <p:sldId id="641" r:id="rId10"/>
    <p:sldId id="403" r:id="rId11"/>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CCCC"/>
    <a:srgbClr val="CCFF99"/>
    <a:srgbClr val="C00000"/>
    <a:srgbClr val="EFEFEF"/>
    <a:srgbClr val="99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75719"/>
  </p:normalViewPr>
  <p:slideViewPr>
    <p:cSldViewPr showGuides="1">
      <p:cViewPr varScale="1">
        <p:scale>
          <a:sx n="90" d="100"/>
          <a:sy n="90" d="100"/>
        </p:scale>
        <p:origin x="-480" y="-96"/>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10</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90011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en-US" altLang="zh-CN" dirty="0" smtClean="0"/>
              <a:t>2015</a:t>
            </a:r>
            <a:r>
              <a:rPr lang="zh-CN" altLang="en-US" dirty="0" smtClean="0"/>
              <a:t>年刚加入团队的时候，接触的就是这个项目。该项目的主体开发工作已经完成，为了尽快的融入团队，我完成了一个辅助功能的实现：利用第三方工具</a:t>
            </a:r>
            <a:r>
              <a:rPr lang="en-US" altLang="zh-CN" dirty="0" err="1" smtClean="0"/>
              <a:t>Inno</a:t>
            </a:r>
            <a:r>
              <a:rPr lang="en-US" altLang="zh-CN" baseline="0" dirty="0" smtClean="0"/>
              <a:t> Setup</a:t>
            </a:r>
            <a:r>
              <a:rPr lang="zh-CN" altLang="en-US" baseline="0" dirty="0" smtClean="0"/>
              <a:t>编写脚本代码，实现安装包功能。随后便是更具挑战性工作：进行一些高级的模块</a:t>
            </a:r>
            <a:r>
              <a:rPr lang="en-US" altLang="zh-CN" baseline="0" dirty="0" smtClean="0"/>
              <a:t>UI</a:t>
            </a:r>
            <a:r>
              <a:rPr lang="zh-CN" altLang="en-US" baseline="0" dirty="0" smtClean="0"/>
              <a:t>的实现，例如图像拖拽，选取等功能的实现，在这些功能的实现过程中，融入了团队的开发。在药盒项目的后续版本的开发过程中，逐步为程序加入高级功能，例如，数据库的引入，数据导入工具，连接线程池的管理与策略的设计与开发。并且，提出和实现了使用临时缩略图的方式解决了原程序的一个致命的缺陷：内存中临时数据量过大而导致的崩溃。之后，在该项目上做了一些</a:t>
            </a:r>
            <a:r>
              <a:rPr lang="en-US" altLang="zh-CN" baseline="0" dirty="0" smtClean="0"/>
              <a:t>C/S</a:t>
            </a:r>
            <a:r>
              <a:rPr lang="zh-CN" altLang="en-US" baseline="0" dirty="0" smtClean="0"/>
              <a:t>客户端的实现验证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该项目主要是我和晓雪合作，她负责算法方面的实现，我负责的提供对外的软件接口。在进行开发的过程中，客户要求</a:t>
            </a:r>
            <a:r>
              <a:rPr lang="en-US" altLang="zh-CN" dirty="0" smtClean="0"/>
              <a:t>SDK</a:t>
            </a:r>
            <a:r>
              <a:rPr lang="zh-CN" altLang="en-US" dirty="0" smtClean="0"/>
              <a:t>必须执行在</a:t>
            </a:r>
            <a:r>
              <a:rPr lang="en-US" altLang="zh-CN" dirty="0" smtClean="0"/>
              <a:t>Unity3D</a:t>
            </a:r>
            <a:r>
              <a:rPr lang="zh-CN" altLang="en-US" dirty="0" smtClean="0"/>
              <a:t>中，而</a:t>
            </a:r>
            <a:r>
              <a:rPr lang="en-US" altLang="zh-CN" dirty="0" smtClean="0"/>
              <a:t>Kinect2</a:t>
            </a:r>
            <a:r>
              <a:rPr lang="zh-CN" altLang="en-US" baseline="0" dirty="0" smtClean="0"/>
              <a:t>不支持该环境。经过大量的探索验证之后，采用进程间通讯的方式，实现抠图算法与客户程序之间的通讯。该方法极大的降低了开发难度与成本。同时，也编制了参考实现与使用文档。</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这个项目是比较典型的“时间紧，系统生”的项目。从原始需求到产品完全的开发只有不到一个月的时间，而且之前完全没有接触过理光</a:t>
            </a:r>
            <a:r>
              <a:rPr lang="en-US" altLang="zh-CN" dirty="0" smtClean="0"/>
              <a:t>MFP</a:t>
            </a:r>
            <a:r>
              <a:rPr lang="zh-CN" altLang="en-US" dirty="0" smtClean="0"/>
              <a:t>打印机的开发的经验。在评估了项目需求后，我提出了使用</a:t>
            </a:r>
            <a:r>
              <a:rPr lang="en-US" altLang="zh-CN" dirty="0" smtClean="0"/>
              <a:t>FTP</a:t>
            </a:r>
            <a:r>
              <a:rPr lang="zh-CN" altLang="en-US" dirty="0" smtClean="0"/>
              <a:t>通讯的方式作为实现的基础，这样的方法对于一个不熟悉的系统足够的可靠。该项目中，我完成了</a:t>
            </a:r>
            <a:r>
              <a:rPr lang="en-US" altLang="zh-CN" dirty="0" smtClean="0"/>
              <a:t>FTP</a:t>
            </a:r>
            <a:r>
              <a:rPr lang="zh-CN" altLang="en-US" dirty="0" smtClean="0"/>
              <a:t>通讯模块的开发，为了提升交互的效果，对</a:t>
            </a:r>
            <a:r>
              <a:rPr lang="en-US" altLang="zh-CN" dirty="0" smtClean="0"/>
              <a:t>PC</a:t>
            </a:r>
            <a:r>
              <a:rPr lang="zh-CN" altLang="en-US" dirty="0" smtClean="0"/>
              <a:t>端的显示加入动画实现的效果，并且重新架构了整个</a:t>
            </a:r>
            <a:r>
              <a:rPr lang="en-US" altLang="zh-CN" dirty="0" smtClean="0"/>
              <a:t>PC</a:t>
            </a:r>
            <a:r>
              <a:rPr lang="zh-CN" altLang="en-US" dirty="0" smtClean="0"/>
              <a:t>程序，保证其运行的稳定性，做到了产品级的实现。最后，克服多重问题，在现场成功</a:t>
            </a:r>
            <a:r>
              <a:rPr lang="en-US" altLang="zh-CN" dirty="0" smtClean="0"/>
              <a:t>Demo</a:t>
            </a:r>
            <a:r>
              <a:rPr lang="zh-CN" altLang="en-US" dirty="0" smtClean="0"/>
              <a:t>并且获得一致好评。</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经过了两个阶段：分别是可行性验证阶段和正式委托阶段。在可行性验证阶段，实现了网页端的跳转基本功能，获得日方的认可。在正式委托阶段，我同时也接手了项目管理的工作和软件设计、开发工作。在同中研院协调讨论之后，需要实现的功能分为了</a:t>
            </a:r>
            <a:r>
              <a:rPr lang="en-US" altLang="zh-CN" dirty="0" smtClean="0"/>
              <a:t>Preparation</a:t>
            </a:r>
            <a:r>
              <a:rPr lang="en-US" altLang="zh-CN" baseline="0" dirty="0" smtClean="0"/>
              <a:t> Tools</a:t>
            </a:r>
            <a:r>
              <a:rPr lang="zh-CN" altLang="en-US" baseline="0" dirty="0" smtClean="0"/>
              <a:t>（</a:t>
            </a:r>
            <a:r>
              <a:rPr lang="en-US" altLang="zh-CN" baseline="0" dirty="0" smtClean="0"/>
              <a:t>PC</a:t>
            </a:r>
            <a:r>
              <a:rPr lang="zh-CN" altLang="en-US" baseline="0" dirty="0" smtClean="0"/>
              <a:t>端程序）和</a:t>
            </a:r>
            <a:r>
              <a:rPr lang="en-US" altLang="zh-CN" baseline="0" dirty="0" smtClean="0"/>
              <a:t>Viewer</a:t>
            </a:r>
            <a:r>
              <a:rPr lang="zh-CN" altLang="en-US" baseline="0" dirty="0" smtClean="0"/>
              <a:t>（</a:t>
            </a:r>
            <a:r>
              <a:rPr lang="en-US" altLang="zh-CN" baseline="0" dirty="0" smtClean="0"/>
              <a:t>WEB</a:t>
            </a:r>
            <a:r>
              <a:rPr lang="zh-CN" altLang="en-US" baseline="0" dirty="0" smtClean="0"/>
              <a:t>应用）两个部分。基本上独立完成了两个部分，交由了中研院，目前项目已进入了维护阶段。这个项目开始，首次接触了项目管理的工作内容。</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在入职后的这段工作时间中，还辅助团队中的其它同事做了一些微小的工作。</a:t>
            </a:r>
            <a:endParaRPr lang="en-US" altLang="zh-CN" dirty="0" smtClean="0"/>
          </a:p>
          <a:p>
            <a:pPr lvl="0"/>
            <a:r>
              <a:rPr lang="en-US" altLang="zh-CN" dirty="0" smtClean="0"/>
              <a:t>1.SOP</a:t>
            </a:r>
            <a:r>
              <a:rPr lang="en-US" altLang="zh-CN" baseline="0" dirty="0" smtClean="0"/>
              <a:t> Prototype</a:t>
            </a:r>
            <a:r>
              <a:rPr lang="zh-CN" altLang="en-US" baseline="0" dirty="0" smtClean="0"/>
              <a:t>项目：辅助设计测试用例</a:t>
            </a:r>
            <a:endParaRPr lang="en-US" altLang="zh-CN" baseline="0" dirty="0" smtClean="0"/>
          </a:p>
          <a:p>
            <a:pPr lvl="0"/>
            <a:r>
              <a:rPr lang="en-US" altLang="zh-CN" baseline="0" dirty="0" smtClean="0"/>
              <a:t>2.Theta Image Transform SDK</a:t>
            </a:r>
            <a:r>
              <a:rPr lang="zh-CN" altLang="en-US" baseline="0" dirty="0" smtClean="0"/>
              <a:t>：参与部分的单元测试</a:t>
            </a:r>
            <a:endParaRPr lang="en-US" altLang="zh-CN" baseline="0" dirty="0" smtClean="0"/>
          </a:p>
          <a:p>
            <a:pPr lvl="0"/>
            <a:r>
              <a:rPr lang="en-US" altLang="zh-CN" baseline="0" dirty="0" smtClean="0"/>
              <a:t>3.LIVE Theta</a:t>
            </a:r>
            <a:r>
              <a:rPr lang="zh-CN" altLang="en-US" baseline="0" dirty="0" smtClean="0"/>
              <a:t>：参与早期的方案可行性设计与验证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a:t>
            </a:r>
            <a:r>
              <a:rPr lang="en-US" altLang="zh-CN" dirty="0" smtClean="0"/>
              <a:t>SRCB</a:t>
            </a:r>
            <a:r>
              <a:rPr lang="zh-CN" altLang="en-US" dirty="0" smtClean="0"/>
              <a:t>两年多的时间，经历了多个项目，也触碰了很多方向。对自己未来的发展道路也比较明晰了。首先是对自己的核心业务能力进行深挖，拓宽。作为程序员，核心的业务能力就是软件工程能力。在深度上，我选择与</a:t>
            </a:r>
            <a:r>
              <a:rPr lang="en-US" altLang="zh-CN" dirty="0" smtClean="0"/>
              <a:t>SEB</a:t>
            </a:r>
            <a:r>
              <a:rPr lang="zh-CN" altLang="en-US" dirty="0" smtClean="0"/>
              <a:t>的发展步调一致，计划在视频相关技术上进行深挖深钻。在技术广度上，持续关注新出现的新技术，新工具，关注流行技术，包括机器学习，区块链等。</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9</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a:latin typeface="Arial" panose="020B0604020202020204" pitchFamily="34" charset="0"/>
                <a:ea typeface="MS PGothic" panose="020B0600070205080204" pitchFamily="34" charset="-128"/>
                <a:cs typeface="+mn-cs"/>
              </a:rPr>
              <a:t>Version: [1.0] Internal  SRCB 3G </a:t>
            </a:r>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05/03/2018</a:t>
            </a:fld>
            <a:endParaRPr kumimoji="0" lang="en-GB" altLang="ja-JP" b="0" i="0" kern="1200" cap="none" spc="0" normalizeH="0" baseline="0" noProof="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05/03/2018</a:t>
            </a:fld>
            <a:endParaRPr kumimoji="0" lang="en-GB" altLang="ja-JP"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3425825" y="4000426"/>
            <a:ext cx="3054350" cy="2524917"/>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b="1" dirty="0" smtClean="0">
                <a:latin typeface="Calibri" panose="020F0502020204030204" pitchFamily="34" charset="0"/>
                <a:ea typeface="宋体" panose="02010600030101010101" pitchFamily="2" charset="-122"/>
              </a:rPr>
              <a:t>Huang </a:t>
            </a:r>
            <a:r>
              <a:rPr lang="en-US" altLang="ja-JP" sz="2800" b="1" dirty="0" err="1" smtClean="0">
                <a:latin typeface="Calibri" panose="020F0502020204030204" pitchFamily="34" charset="0"/>
                <a:ea typeface="宋体" panose="02010600030101010101" pitchFamily="2" charset="-122"/>
              </a:rPr>
              <a:t>Boyuan</a:t>
            </a:r>
            <a:endParaRPr lang="en-US" altLang="ja-JP" sz="2800" b="1" dirty="0" smtClean="0">
              <a:latin typeface="Calibri" panose="020F0502020204030204" pitchFamily="34" charset="0"/>
              <a:ea typeface="宋体" panose="02010600030101010101" pitchFamily="2" charset="-122"/>
            </a:endParaRPr>
          </a:p>
          <a:p>
            <a:pPr marL="0" lvl="0" indent="0" algn="ctr">
              <a:buClr>
                <a:srgbClr val="FF0000"/>
              </a:buClr>
              <a:buNone/>
            </a:pPr>
            <a:r>
              <a:rPr lang="en-US" altLang="ja-JP" sz="2000" dirty="0" smtClean="0">
                <a:latin typeface="Calibri" panose="020F0502020204030204" pitchFamily="34" charset="0"/>
                <a:ea typeface="宋体" panose="02010600030101010101" pitchFamily="2" charset="-122"/>
              </a:rPr>
              <a:t>2018-03-07</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5125"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p:nvPr/>
        </p:nvSpPr>
        <p:spPr>
          <a:xfrm>
            <a:off x="0" y="0"/>
            <a:ext cx="9906000" cy="6858000"/>
          </a:xfrm>
          <a:prstGeom prst="rect">
            <a:avLst/>
          </a:prstGeom>
          <a:solidFill>
            <a:schemeClr val="bg1"/>
          </a:solidFill>
          <a:ln w="9525">
            <a:noFill/>
          </a:ln>
        </p:spPr>
        <p:txBody>
          <a:bodyPr wrap="none"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endParaRPr lang="zh-CN" altLang="en-US" sz="1600" dirty="0">
              <a:latin typeface="Arial" panose="020B0604020202020204" pitchFamily="34" charset="0"/>
              <a:ea typeface="宋体" panose="02010600030101010101" pitchFamily="2" charset="-122"/>
            </a:endParaRPr>
          </a:p>
        </p:txBody>
      </p:sp>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2141538"/>
            <a:ext cx="3594100" cy="1144587"/>
          </a:xfrm>
          <a:prstGeom prst="rect">
            <a:avLst/>
          </a:prstGeom>
          <a:noFill/>
          <a:ln w="9525">
            <a:noFill/>
          </a:ln>
        </p:spPr>
      </p:pic>
      <p:sp>
        <p:nvSpPr>
          <p:cNvPr id="40964" name="TextBox 6"/>
          <p:cNvSpPr txBox="1"/>
          <p:nvPr/>
        </p:nvSpPr>
        <p:spPr>
          <a:xfrm>
            <a:off x="4129088" y="3995738"/>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2016</a:t>
            </a:r>
            <a:r>
              <a:rPr lang="en-US" altLang="zh-CN" sz="1000" b="1" i="1" dirty="0">
                <a:solidFill>
                  <a:srgbClr val="4D4D4D"/>
                </a:solidFill>
                <a:latin typeface="Times New Roman" panose="02020603050405020304" pitchFamily="18" charset="0"/>
                <a:ea typeface="HG丸ｺﾞｼｯｸM-PRO"/>
              </a:rPr>
              <a:t> </a:t>
            </a:r>
            <a:r>
              <a:rPr lang="en-US" altLang="ja-JP" sz="1000" b="1" i="1" dirty="0">
                <a:solidFill>
                  <a:srgbClr val="4D4D4D"/>
                </a:solidFill>
                <a:latin typeface="Times New Roman" panose="02020603050405020304" pitchFamily="18"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Calibri" panose="020F0502020204030204" pitchFamily="34" charset="0"/>
              </a:rPr>
              <a:t>Content</a:t>
            </a:r>
            <a:endParaRPr lang="zh-CN" altLang="en-US" dirty="0"/>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172"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6" name="内容占位符 2"/>
          <p:cNvSpPr>
            <a:spLocks noGrp="1"/>
          </p:cNvSpPr>
          <p:nvPr>
            <p:ph idx="1"/>
          </p:nvPr>
        </p:nvSpPr>
        <p:spPr>
          <a:xfrm>
            <a:off x="506413" y="1268413"/>
            <a:ext cx="8569325" cy="4968875"/>
          </a:xfrm>
          <a:solidFill>
            <a:schemeClr val="bg1"/>
          </a:solidFill>
          <a:ln>
            <a:solidFill>
              <a:schemeClr val="bg1"/>
            </a:solidFill>
            <a:miter lim="800000"/>
          </a:ln>
        </p:spPr>
        <p:txBody>
          <a:bodyPr vert="horz" wrap="square" lIns="91440" tIns="45720" rIns="91440" bIns="45720" numCol="1" anchor="t" anchorCtr="0" compatLnSpc="1"/>
          <a:lstStyle/>
          <a:p>
            <a:pPr algn="just">
              <a:spcBef>
                <a:spcPts val="550"/>
              </a:spcBef>
              <a:spcAft>
                <a:spcPts val="550"/>
              </a:spcAft>
            </a:pPr>
            <a:r>
              <a:rPr lang="zh-CN" altLang="en-US" dirty="0" smtClean="0">
                <a:latin typeface="Calibri" panose="020F0502020204030204" pitchFamily="34" charset="0"/>
              </a:rPr>
              <a:t>个人简介</a:t>
            </a:r>
            <a:endParaRPr lang="en-US" altLang="zh-CN" dirty="0">
              <a:latin typeface="Calibri" panose="020F0502020204030204" pitchFamily="34" charset="0"/>
            </a:endParaRPr>
          </a:p>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a:p>
            <a:pPr algn="just">
              <a:spcBef>
                <a:spcPts val="550"/>
              </a:spcBef>
              <a:spcAft>
                <a:spcPts val="550"/>
              </a:spcAft>
            </a:pPr>
            <a:r>
              <a:rPr lang="zh-CN" altLang="en-US" dirty="0" smtClean="0">
                <a:latin typeface="Calibri" panose="020F0502020204030204" pitchFamily="34" charset="0"/>
              </a:rPr>
              <a:t>未来的发展</a:t>
            </a:r>
            <a:endParaRPr lang="en-US" altLang="zh-CN" dirty="0">
              <a:latin typeface="Calibri" panose="020F0502020204030204" pitchFamily="34" charset="0"/>
            </a:endParaRPr>
          </a:p>
          <a:p>
            <a:pPr algn="just">
              <a:spcBef>
                <a:spcPts val="550"/>
              </a:spcBef>
              <a:spcAft>
                <a:spcPts val="550"/>
              </a:spcAft>
              <a:buNone/>
            </a:pPr>
            <a:endParaRPr lang="en-US" altLang="zh-CN"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t"/>
          <a:lstStyle/>
          <a:p>
            <a:r>
              <a:rPr lang="zh-CN" altLang="en-US" dirty="0" smtClean="0"/>
              <a:t>个人简介</a:t>
            </a:r>
            <a:endParaRPr lang="zh-CN" altLang="en-US" dirty="0"/>
          </a:p>
        </p:txBody>
      </p:sp>
      <p:sp>
        <p:nvSpPr>
          <p:cNvPr id="9219"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
        <p:nvSpPr>
          <p:cNvPr id="9220"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7" name="内容占位符 1"/>
          <p:cNvSpPr>
            <a:spLocks noGrp="1"/>
          </p:cNvSpPr>
          <p:nvPr>
            <p:ph idx="1"/>
          </p:nvPr>
        </p:nvSpPr>
        <p:spPr>
          <a:xfrm>
            <a:off x="704528" y="1844824"/>
            <a:ext cx="3024336" cy="3456384"/>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部门：</a:t>
            </a:r>
            <a:r>
              <a:rPr lang="en-US" altLang="zh-CN" sz="1600" dirty="0" smtClean="0">
                <a:latin typeface="宋体" panose="02010600030101010101" pitchFamily="2" charset="-122"/>
                <a:ea typeface="宋体" panose="02010600030101010101" pitchFamily="2" charset="-122"/>
              </a:rPr>
              <a:t>SEB</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rPr>
              <a:t>入</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职时间：</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05/2015</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职位：软件开发工程师</a:t>
            </a:r>
            <a:endParaRPr lang="en-US" altLang="zh-CN" sz="1600" dirty="0" smtClean="0">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毕业院校：北京航空航天大学</a:t>
            </a:r>
            <a:endParaRPr lang="en-US" altLang="zh-CN" sz="1600" dirty="0" smtClean="0">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专业：航空及宇航制造</a:t>
            </a:r>
            <a:endPar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zh-CN" altLang="en-US" sz="1600" dirty="0" smtClean="0">
                <a:latin typeface="宋体" panose="02010600030101010101" pitchFamily="2" charset="-122"/>
                <a:ea typeface="宋体" panose="02010600030101010101" pitchFamily="2" charset="-122"/>
              </a:rPr>
              <a:t>学位：硕士</a:t>
            </a:r>
            <a:endPar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912" y="1844824"/>
            <a:ext cx="4787008" cy="35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2592288" cy="523220"/>
          </a:xfrm>
          <a:prstGeom prst="rect">
            <a:avLst/>
          </a:prstGeom>
          <a:noFill/>
        </p:spPr>
        <p:txBody>
          <a:bodyPr wrap="square" rtlCol="0">
            <a:spAutoFit/>
          </a:bodyPr>
          <a:lstStyle/>
          <a:p>
            <a:r>
              <a:rPr lang="zh-CN" altLang="en-US" sz="2800" dirty="0" smtClean="0"/>
              <a:t>郑州药盒项目</a:t>
            </a:r>
            <a:endParaRPr lang="zh-CN" altLang="en-US" sz="2800" dirty="0"/>
          </a:p>
        </p:txBody>
      </p:sp>
      <p:sp>
        <p:nvSpPr>
          <p:cNvPr id="4" name="TextBox 3"/>
          <p:cNvSpPr txBox="1"/>
          <p:nvPr/>
        </p:nvSpPr>
        <p:spPr>
          <a:xfrm>
            <a:off x="632520" y="2020756"/>
            <a:ext cx="1620957" cy="338554"/>
          </a:xfrm>
          <a:prstGeom prst="rect">
            <a:avLst/>
          </a:prstGeom>
          <a:noFill/>
        </p:spPr>
        <p:txBody>
          <a:bodyPr wrap="none" rtlCol="0">
            <a:spAutoFit/>
          </a:bodyPr>
          <a:lstStyle/>
          <a:p>
            <a:r>
              <a:rPr lang="zh-CN" altLang="en-US" dirty="0" smtClean="0"/>
              <a:t>角色：软件开发</a:t>
            </a:r>
            <a:endParaRPr lang="zh-CN" altLang="en-US" dirty="0"/>
          </a:p>
        </p:txBody>
      </p:sp>
      <p:sp>
        <p:nvSpPr>
          <p:cNvPr id="7" name="TextBox 3"/>
          <p:cNvSpPr txBox="1"/>
          <p:nvPr/>
        </p:nvSpPr>
        <p:spPr>
          <a:xfrm>
            <a:off x="632519" y="2442374"/>
            <a:ext cx="1210588" cy="338554"/>
          </a:xfrm>
          <a:prstGeom prst="rect">
            <a:avLst/>
          </a:prstGeom>
          <a:noFill/>
        </p:spPr>
        <p:txBody>
          <a:bodyPr wrap="none" rtlCol="0">
            <a:spAutoFit/>
          </a:bodyPr>
          <a:lstStyle/>
          <a:p>
            <a:r>
              <a:rPr lang="zh-CN" altLang="en-US" dirty="0" smtClean="0"/>
              <a:t>主要贡献：</a:t>
            </a:r>
            <a:endParaRPr lang="zh-CN" altLang="en-US" dirty="0"/>
          </a:p>
        </p:txBody>
      </p:sp>
      <p:sp>
        <p:nvSpPr>
          <p:cNvPr id="2" name="Detail1"/>
          <p:cNvSpPr txBox="1"/>
          <p:nvPr/>
        </p:nvSpPr>
        <p:spPr>
          <a:xfrm>
            <a:off x="990140" y="3159602"/>
            <a:ext cx="2952328" cy="1077218"/>
          </a:xfrm>
          <a:prstGeom prst="rect">
            <a:avLst/>
          </a:prstGeom>
          <a:noFill/>
        </p:spPr>
        <p:txBody>
          <a:bodyPr wrap="square" rtlCol="0">
            <a:spAutoFit/>
          </a:bodyPr>
          <a:lstStyle/>
          <a:p>
            <a:r>
              <a:rPr lang="en-US" altLang="zh-CN" dirty="0" smtClean="0"/>
              <a:t>       2015</a:t>
            </a:r>
            <a:r>
              <a:rPr lang="zh-CN" altLang="en-US" dirty="0" smtClean="0"/>
              <a:t>年加入团队，完成了一个辅助功能的实现</a:t>
            </a:r>
            <a:r>
              <a:rPr lang="en-US" altLang="zh-CN" dirty="0" smtClean="0"/>
              <a:t>——</a:t>
            </a:r>
            <a:r>
              <a:rPr lang="zh-CN" altLang="en-US" dirty="0" smtClean="0"/>
              <a:t>利用</a:t>
            </a:r>
            <a:r>
              <a:rPr lang="en-US" altLang="zh-CN" dirty="0" err="1" smtClean="0"/>
              <a:t>Inno</a:t>
            </a:r>
            <a:r>
              <a:rPr lang="en-US" altLang="zh-CN" dirty="0" smtClean="0"/>
              <a:t> Setup </a:t>
            </a:r>
            <a:r>
              <a:rPr lang="zh-CN" altLang="en-US" dirty="0" smtClean="0"/>
              <a:t>脚本语言，实现安装包及程序的自动配置功用。</a:t>
            </a:r>
            <a:endParaRPr lang="zh-CN" altLang="en-US" dirty="0"/>
          </a:p>
        </p:txBody>
      </p:sp>
      <p:pic>
        <p:nvPicPr>
          <p:cNvPr id="6" name="Image1"/>
          <p:cNvPicPr>
            <a:picLocks noChangeAspect="1"/>
          </p:cNvPicPr>
          <p:nvPr/>
        </p:nvPicPr>
        <p:blipFill>
          <a:blip r:embed="rId3"/>
          <a:stretch>
            <a:fillRect/>
          </a:stretch>
        </p:blipFill>
        <p:spPr>
          <a:xfrm>
            <a:off x="4448944" y="1938357"/>
            <a:ext cx="4972050" cy="3619500"/>
          </a:xfrm>
          <a:prstGeom prst="rect">
            <a:avLst/>
          </a:prstGeom>
        </p:spPr>
      </p:pic>
      <p:sp>
        <p:nvSpPr>
          <p:cNvPr id="8" name="Item1"/>
          <p:cNvSpPr txBox="1"/>
          <p:nvPr/>
        </p:nvSpPr>
        <p:spPr>
          <a:xfrm>
            <a:off x="990140" y="2789289"/>
            <a:ext cx="1382110" cy="338554"/>
          </a:xfrm>
          <a:prstGeom prst="rect">
            <a:avLst/>
          </a:prstGeom>
          <a:noFill/>
        </p:spPr>
        <p:txBody>
          <a:bodyPr wrap="none" rtlCol="0">
            <a:spAutoFit/>
          </a:bodyPr>
          <a:lstStyle/>
          <a:p>
            <a:r>
              <a:rPr lang="en-US" altLang="zh-CN" dirty="0" smtClean="0"/>
              <a:t>1.</a:t>
            </a:r>
            <a:r>
              <a:rPr lang="zh-CN" altLang="en-US" dirty="0" smtClean="0"/>
              <a:t>程序安装包</a:t>
            </a:r>
            <a:endParaRPr lang="zh-CN" altLang="en-US" dirty="0"/>
          </a:p>
        </p:txBody>
      </p:sp>
      <p:sp>
        <p:nvSpPr>
          <p:cNvPr id="11" name="Item2"/>
          <p:cNvSpPr txBox="1"/>
          <p:nvPr/>
        </p:nvSpPr>
        <p:spPr>
          <a:xfrm>
            <a:off x="990140" y="3148468"/>
            <a:ext cx="1382110" cy="338554"/>
          </a:xfrm>
          <a:prstGeom prst="rect">
            <a:avLst/>
          </a:prstGeom>
          <a:noFill/>
        </p:spPr>
        <p:txBody>
          <a:bodyPr wrap="none" rtlCol="0">
            <a:spAutoFit/>
          </a:bodyPr>
          <a:lstStyle/>
          <a:p>
            <a:r>
              <a:rPr lang="en-US" altLang="zh-CN" dirty="0"/>
              <a:t>2</a:t>
            </a:r>
            <a:r>
              <a:rPr lang="en-US" altLang="zh-CN" dirty="0" smtClean="0"/>
              <a:t>.</a:t>
            </a:r>
            <a:r>
              <a:rPr lang="zh-CN" altLang="en-US" dirty="0" smtClean="0"/>
              <a:t>高级</a:t>
            </a:r>
            <a:r>
              <a:rPr lang="en-US" altLang="zh-CN" dirty="0" smtClean="0"/>
              <a:t>UI</a:t>
            </a:r>
            <a:r>
              <a:rPr lang="zh-CN" altLang="en-US" dirty="0" smtClean="0"/>
              <a:t>功能</a:t>
            </a:r>
            <a:endParaRPr lang="zh-CN" altLang="en-US" dirty="0"/>
          </a:p>
        </p:txBody>
      </p:sp>
      <p:sp>
        <p:nvSpPr>
          <p:cNvPr id="12" name="Item3"/>
          <p:cNvSpPr txBox="1"/>
          <p:nvPr/>
        </p:nvSpPr>
        <p:spPr>
          <a:xfrm>
            <a:off x="990140" y="3507647"/>
            <a:ext cx="1792478" cy="338554"/>
          </a:xfrm>
          <a:prstGeom prst="rect">
            <a:avLst/>
          </a:prstGeom>
          <a:noFill/>
        </p:spPr>
        <p:txBody>
          <a:bodyPr wrap="none" rtlCol="0">
            <a:spAutoFit/>
          </a:bodyPr>
          <a:lstStyle/>
          <a:p>
            <a:r>
              <a:rPr lang="en-US" altLang="zh-CN" dirty="0" smtClean="0"/>
              <a:t>3.</a:t>
            </a:r>
            <a:r>
              <a:rPr lang="zh-CN" altLang="en-US" dirty="0" smtClean="0"/>
              <a:t>数据库模块开发</a:t>
            </a:r>
            <a:endParaRPr lang="zh-CN" altLang="en-US" dirty="0"/>
          </a:p>
        </p:txBody>
      </p:sp>
      <p:sp>
        <p:nvSpPr>
          <p:cNvPr id="13" name="Item5"/>
          <p:cNvSpPr txBox="1"/>
          <p:nvPr/>
        </p:nvSpPr>
        <p:spPr>
          <a:xfrm>
            <a:off x="990140" y="4226005"/>
            <a:ext cx="1382110" cy="338554"/>
          </a:xfrm>
          <a:prstGeom prst="rect">
            <a:avLst/>
          </a:prstGeom>
          <a:noFill/>
        </p:spPr>
        <p:txBody>
          <a:bodyPr wrap="none" rtlCol="0">
            <a:spAutoFit/>
          </a:bodyPr>
          <a:lstStyle/>
          <a:p>
            <a:r>
              <a:rPr lang="en-US" altLang="zh-CN" dirty="0" smtClean="0"/>
              <a:t>5.</a:t>
            </a:r>
            <a:r>
              <a:rPr lang="zh-CN" altLang="en-US" dirty="0" smtClean="0"/>
              <a:t>数据流优化</a:t>
            </a:r>
            <a:endParaRPr lang="zh-CN" altLang="en-US" dirty="0"/>
          </a:p>
        </p:txBody>
      </p:sp>
      <p:sp>
        <p:nvSpPr>
          <p:cNvPr id="9" name="Detail2"/>
          <p:cNvSpPr txBox="1"/>
          <p:nvPr/>
        </p:nvSpPr>
        <p:spPr>
          <a:xfrm>
            <a:off x="990140" y="3507647"/>
            <a:ext cx="2952324" cy="1323439"/>
          </a:xfrm>
          <a:prstGeom prst="rect">
            <a:avLst/>
          </a:prstGeom>
          <a:noFill/>
        </p:spPr>
        <p:txBody>
          <a:bodyPr wrap="square" rtlCol="0">
            <a:spAutoFit/>
          </a:bodyPr>
          <a:lstStyle/>
          <a:p>
            <a:r>
              <a:rPr lang="zh-CN" altLang="en-US" dirty="0" smtClean="0"/>
              <a:t>       在程序的主体功能完成后，为了提升用户体验，降低操作的复杂度，实现了一些高级的</a:t>
            </a:r>
            <a:r>
              <a:rPr lang="en-US" altLang="zh-CN" dirty="0" smtClean="0"/>
              <a:t>UI</a:t>
            </a:r>
            <a:r>
              <a:rPr lang="zh-CN" altLang="en-US" dirty="0" smtClean="0"/>
              <a:t>功能，包括多图片选择，跨控件拖拽等功能。</a:t>
            </a:r>
            <a:endParaRPr lang="zh-CN" altLang="en-US" dirty="0"/>
          </a:p>
        </p:txBody>
      </p:sp>
      <p:sp>
        <p:nvSpPr>
          <p:cNvPr id="17" name="Detail3"/>
          <p:cNvSpPr txBox="1"/>
          <p:nvPr/>
        </p:nvSpPr>
        <p:spPr>
          <a:xfrm>
            <a:off x="990140" y="3866826"/>
            <a:ext cx="2952324" cy="1323439"/>
          </a:xfrm>
          <a:prstGeom prst="rect">
            <a:avLst/>
          </a:prstGeom>
          <a:noFill/>
        </p:spPr>
        <p:txBody>
          <a:bodyPr wrap="square" rtlCol="0">
            <a:spAutoFit/>
          </a:bodyPr>
          <a:lstStyle/>
          <a:p>
            <a:r>
              <a:rPr lang="zh-CN" altLang="en-US" dirty="0" smtClean="0"/>
              <a:t>       在完成了基本的</a:t>
            </a:r>
            <a:r>
              <a:rPr lang="zh-CN" altLang="en-US" dirty="0"/>
              <a:t>程序</a:t>
            </a:r>
            <a:r>
              <a:rPr lang="zh-CN" altLang="en-US" dirty="0" smtClean="0"/>
              <a:t>操作逻辑开发，郑州方面提出要将所有数据导入软件管理，则依次完成了数据库及数据自动录入模块的开发</a:t>
            </a:r>
            <a:endParaRPr lang="zh-CN" altLang="en-US" dirty="0"/>
          </a:p>
        </p:txBody>
      </p:sp>
      <p:sp>
        <p:nvSpPr>
          <p:cNvPr id="18" name="Item4"/>
          <p:cNvSpPr txBox="1"/>
          <p:nvPr/>
        </p:nvSpPr>
        <p:spPr>
          <a:xfrm>
            <a:off x="990140" y="3866826"/>
            <a:ext cx="1997663" cy="338554"/>
          </a:xfrm>
          <a:prstGeom prst="rect">
            <a:avLst/>
          </a:prstGeom>
          <a:noFill/>
        </p:spPr>
        <p:txBody>
          <a:bodyPr wrap="none" rtlCol="0">
            <a:spAutoFit/>
          </a:bodyPr>
          <a:lstStyle/>
          <a:p>
            <a:r>
              <a:rPr lang="en-US" altLang="zh-CN" dirty="0"/>
              <a:t>4</a:t>
            </a:r>
            <a:r>
              <a:rPr lang="en-US" altLang="zh-CN" dirty="0" smtClean="0"/>
              <a:t>.</a:t>
            </a:r>
            <a:r>
              <a:rPr lang="zh-CN" altLang="en-US" dirty="0" smtClean="0"/>
              <a:t>数据库连接池开发</a:t>
            </a:r>
            <a:endParaRPr lang="zh-CN" altLang="en-US" dirty="0"/>
          </a:p>
        </p:txBody>
      </p:sp>
      <p:sp>
        <p:nvSpPr>
          <p:cNvPr id="19" name="Detail4"/>
          <p:cNvSpPr txBox="1"/>
          <p:nvPr/>
        </p:nvSpPr>
        <p:spPr>
          <a:xfrm>
            <a:off x="990140" y="4226005"/>
            <a:ext cx="2952324" cy="2062103"/>
          </a:xfrm>
          <a:prstGeom prst="rect">
            <a:avLst/>
          </a:prstGeom>
          <a:noFill/>
        </p:spPr>
        <p:txBody>
          <a:bodyPr wrap="square" rtlCol="0">
            <a:spAutoFit/>
          </a:bodyPr>
          <a:lstStyle/>
          <a:p>
            <a:r>
              <a:rPr lang="zh-CN" altLang="en-US" dirty="0" smtClean="0"/>
              <a:t>       在实际的使用过程中，程序需要反复的访问数据库，且访问存在的并发的特质，在数据量稍微增大的时候，就容易照成程序的假死，于是设计并实现了连接池模块，保证了数据访问的并发且脱离主</a:t>
            </a:r>
            <a:r>
              <a:rPr lang="en-US" altLang="zh-CN" dirty="0" smtClean="0"/>
              <a:t>UI</a:t>
            </a:r>
            <a:r>
              <a:rPr lang="zh-CN" altLang="en-US" dirty="0" smtClean="0"/>
              <a:t>线程，实现前后端操作的分离。</a:t>
            </a:r>
            <a:endParaRPr lang="zh-CN" altLang="en-US" dirty="0"/>
          </a:p>
        </p:txBody>
      </p:sp>
      <p:sp>
        <p:nvSpPr>
          <p:cNvPr id="20" name="Detail5"/>
          <p:cNvSpPr txBox="1"/>
          <p:nvPr/>
        </p:nvSpPr>
        <p:spPr>
          <a:xfrm>
            <a:off x="990140" y="4577060"/>
            <a:ext cx="2952324" cy="2308324"/>
          </a:xfrm>
          <a:prstGeom prst="rect">
            <a:avLst/>
          </a:prstGeom>
          <a:noFill/>
        </p:spPr>
        <p:txBody>
          <a:bodyPr wrap="square" rtlCol="0">
            <a:spAutoFit/>
          </a:bodyPr>
          <a:lstStyle/>
          <a:p>
            <a:r>
              <a:rPr lang="zh-CN" altLang="en-US" dirty="0" smtClean="0"/>
              <a:t>       原程序需要利用高清照片进行图像处理，所以图片数据偏大。且</a:t>
            </a:r>
            <a:r>
              <a:rPr lang="en-US" altLang="zh-CN" dirty="0" smtClean="0"/>
              <a:t>UI</a:t>
            </a:r>
            <a:r>
              <a:rPr lang="zh-CN" altLang="en-US" dirty="0" smtClean="0"/>
              <a:t>程序反复引用图片数据容易导致程序内存使用超出</a:t>
            </a:r>
            <a:r>
              <a:rPr lang="en-US" altLang="zh-CN" dirty="0" smtClean="0"/>
              <a:t>WPF</a:t>
            </a:r>
            <a:r>
              <a:rPr lang="zh-CN" altLang="en-US" dirty="0" smtClean="0"/>
              <a:t>上限。通过利用临时文件构建数据流的方式，大大的降低内存占用量，单程序数据满载从溢出（大于</a:t>
            </a:r>
            <a:r>
              <a:rPr lang="en-US" altLang="zh-CN" dirty="0" smtClean="0"/>
              <a:t>1GB</a:t>
            </a:r>
            <a:r>
              <a:rPr lang="zh-CN" altLang="en-US" dirty="0" smtClean="0"/>
              <a:t>）降低到</a:t>
            </a:r>
            <a:r>
              <a:rPr lang="en-US" altLang="zh-CN" dirty="0" smtClean="0"/>
              <a:t>200MB</a:t>
            </a:r>
            <a:r>
              <a:rPr lang="zh-CN" altLang="en-US" dirty="0" smtClean="0"/>
              <a:t>左右。</a:t>
            </a:r>
            <a:endParaRPr lang="zh-CN" altLang="en-US" dirty="0"/>
          </a:p>
        </p:txBody>
      </p:sp>
      <p:pic>
        <p:nvPicPr>
          <p:cNvPr id="10" name="Image3"/>
          <p:cNvPicPr>
            <a:picLocks noChangeAspect="1"/>
          </p:cNvPicPr>
          <p:nvPr/>
        </p:nvPicPr>
        <p:blipFill>
          <a:blip r:embed="rId4"/>
          <a:stretch>
            <a:fillRect/>
          </a:stretch>
        </p:blipFill>
        <p:spPr>
          <a:xfrm>
            <a:off x="3877244" y="2500212"/>
            <a:ext cx="5976664" cy="3089028"/>
          </a:xfrm>
          <a:prstGeom prst="rect">
            <a:avLst/>
          </a:prstGeom>
        </p:spPr>
      </p:pic>
      <p:pic>
        <p:nvPicPr>
          <p:cNvPr id="1026" name="Image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4968" y="2566882"/>
            <a:ext cx="4176464" cy="316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4315" y="3102653"/>
            <a:ext cx="5137770" cy="307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par>
                          <p:cTn id="34" fill="hold">
                            <p:stCondLst>
                              <p:cond delay="500"/>
                            </p:stCondLst>
                            <p:childTnLst>
                              <p:par>
                                <p:cTn id="35" presetID="2" presetClass="entr" presetSubtype="4"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childTnLst>
                          </p:cTn>
                        </p:par>
                        <p:par>
                          <p:cTn id="50" fill="hold">
                            <p:stCondLst>
                              <p:cond delay="500"/>
                            </p:stCondLst>
                            <p:childTnLst>
                              <p:par>
                                <p:cTn id="51" presetID="2" presetClass="entr" presetSubtype="4" fill="hold" grpId="0" nodeType="afterEffect">
                                  <p:stCondLst>
                                    <p:cond delay="25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 presetClass="entr" presetSubtype="4"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additive="base">
                                        <p:cTn id="64" dur="500" fill="hold"/>
                                        <p:tgtEl>
                                          <p:spTgt spid="10"/>
                                        </p:tgtEl>
                                        <p:attrNameLst>
                                          <p:attrName>ppt_x</p:attrName>
                                        </p:attrNameLst>
                                      </p:cBhvr>
                                      <p:tavLst>
                                        <p:tav tm="0">
                                          <p:val>
                                            <p:strVal val="#ppt_x"/>
                                          </p:val>
                                        </p:tav>
                                        <p:tav tm="100000">
                                          <p:val>
                                            <p:strVal val="#ppt_x"/>
                                          </p:val>
                                        </p:tav>
                                      </p:tavLst>
                                    </p:anim>
                                    <p:anim calcmode="lin" valueType="num">
                                      <p:cBhvr additive="base">
                                        <p:cTn id="6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10"/>
                                        </p:tgtEl>
                                      </p:cBhvr>
                                    </p:animEffect>
                                    <p:set>
                                      <p:cBhvr>
                                        <p:cTn id="73" dur="1" fill="hold">
                                          <p:stCondLst>
                                            <p:cond delay="499"/>
                                          </p:stCondLst>
                                        </p:cTn>
                                        <p:tgtEl>
                                          <p:spTgt spid="10"/>
                                        </p:tgtEl>
                                        <p:attrNameLst>
                                          <p:attrName>style.visibility</p:attrName>
                                        </p:attrNameLst>
                                      </p:cBhvr>
                                      <p:to>
                                        <p:strVal val="hidden"/>
                                      </p:to>
                                    </p:set>
                                  </p:childTnLst>
                                </p:cTn>
                              </p:par>
                            </p:childTnLst>
                          </p:cTn>
                        </p:par>
                        <p:par>
                          <p:cTn id="74" fill="hold">
                            <p:stCondLst>
                              <p:cond delay="500"/>
                            </p:stCondLst>
                            <p:childTnLst>
                              <p:par>
                                <p:cTn id="75" presetID="2" presetClass="entr" presetSubtype="4" fill="hold" grpId="0" nodeType="afterEffect">
                                  <p:stCondLst>
                                    <p:cond delay="25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fill="hold"/>
                                        <p:tgtEl>
                                          <p:spTgt spid="19"/>
                                        </p:tgtEl>
                                        <p:attrNameLst>
                                          <p:attrName>ppt_x</p:attrName>
                                        </p:attrNameLst>
                                      </p:cBhvr>
                                      <p:tavLst>
                                        <p:tav tm="0">
                                          <p:val>
                                            <p:strVal val="#ppt_x"/>
                                          </p:val>
                                        </p:tav>
                                        <p:tav tm="100000">
                                          <p:val>
                                            <p:strVal val="#ppt_x"/>
                                          </p:val>
                                        </p:tav>
                                      </p:tavLst>
                                    </p:anim>
                                    <p:anim calcmode="lin" valueType="num">
                                      <p:cBhvr additive="base">
                                        <p:cTn id="84" dur="500" fill="hold"/>
                                        <p:tgtEl>
                                          <p:spTgt spid="19"/>
                                        </p:tgtEl>
                                        <p:attrNameLst>
                                          <p:attrName>ppt_y</p:attrName>
                                        </p:attrNameLst>
                                      </p:cBhvr>
                                      <p:tavLst>
                                        <p:tav tm="0">
                                          <p:val>
                                            <p:strVal val="1+#ppt_h/2"/>
                                          </p:val>
                                        </p:tav>
                                        <p:tav tm="100000">
                                          <p:val>
                                            <p:strVal val="#ppt_y"/>
                                          </p:val>
                                        </p:tav>
                                      </p:tavLst>
                                    </p:anim>
                                  </p:childTnLst>
                                </p:cTn>
                              </p:par>
                            </p:childTnLst>
                          </p:cTn>
                        </p:par>
                        <p:par>
                          <p:cTn id="85" fill="hold">
                            <p:stCondLst>
                              <p:cond delay="500"/>
                            </p:stCondLst>
                            <p:childTnLst>
                              <p:par>
                                <p:cTn id="86" presetID="2" presetClass="entr" presetSubtype="4" fill="hold" nodeType="afterEffect">
                                  <p:stCondLst>
                                    <p:cond delay="0"/>
                                  </p:stCondLst>
                                  <p:childTnLst>
                                    <p:set>
                                      <p:cBhvr>
                                        <p:cTn id="87" dur="1" fill="hold">
                                          <p:stCondLst>
                                            <p:cond delay="0"/>
                                          </p:stCondLst>
                                        </p:cTn>
                                        <p:tgtEl>
                                          <p:spTgt spid="1026"/>
                                        </p:tgtEl>
                                        <p:attrNameLst>
                                          <p:attrName>style.visibility</p:attrName>
                                        </p:attrNameLst>
                                      </p:cBhvr>
                                      <p:to>
                                        <p:strVal val="visible"/>
                                      </p:to>
                                    </p:set>
                                    <p:anim calcmode="lin" valueType="num">
                                      <p:cBhvr additive="base">
                                        <p:cTn id="88" dur="500" fill="hold"/>
                                        <p:tgtEl>
                                          <p:spTgt spid="1026"/>
                                        </p:tgtEl>
                                        <p:attrNameLst>
                                          <p:attrName>ppt_x</p:attrName>
                                        </p:attrNameLst>
                                      </p:cBhvr>
                                      <p:tavLst>
                                        <p:tav tm="0">
                                          <p:val>
                                            <p:strVal val="#ppt_x"/>
                                          </p:val>
                                        </p:tav>
                                        <p:tav tm="100000">
                                          <p:val>
                                            <p:strVal val="#ppt_x"/>
                                          </p:val>
                                        </p:tav>
                                      </p:tavLst>
                                    </p:anim>
                                    <p:anim calcmode="lin" valueType="num">
                                      <p:cBhvr additive="base">
                                        <p:cTn id="89"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026"/>
                                        </p:tgtEl>
                                      </p:cBhvr>
                                    </p:animEffect>
                                    <p:set>
                                      <p:cBhvr>
                                        <p:cTn id="97" dur="1" fill="hold">
                                          <p:stCondLst>
                                            <p:cond delay="499"/>
                                          </p:stCondLst>
                                        </p:cTn>
                                        <p:tgtEl>
                                          <p:spTgt spid="1026"/>
                                        </p:tgtEl>
                                        <p:attrNameLst>
                                          <p:attrName>style.visibility</p:attrName>
                                        </p:attrNameLst>
                                      </p:cBhvr>
                                      <p:to>
                                        <p:strVal val="hidden"/>
                                      </p:to>
                                    </p:set>
                                  </p:childTnLst>
                                </p:cTn>
                              </p:par>
                            </p:childTnLst>
                          </p:cTn>
                        </p:par>
                        <p:par>
                          <p:cTn id="98" fill="hold">
                            <p:stCondLst>
                              <p:cond delay="500"/>
                            </p:stCondLst>
                            <p:childTnLst>
                              <p:par>
                                <p:cTn id="99" presetID="2" presetClass="entr" presetSubtype="4" fill="hold" grpId="0" nodeType="afterEffect">
                                  <p:stCondLst>
                                    <p:cond delay="250"/>
                                  </p:stCondLst>
                                  <p:childTnLst>
                                    <p:set>
                                      <p:cBhvr>
                                        <p:cTn id="100" dur="1" fill="hold">
                                          <p:stCondLst>
                                            <p:cond delay="0"/>
                                          </p:stCondLst>
                                        </p:cTn>
                                        <p:tgtEl>
                                          <p:spTgt spid="13"/>
                                        </p:tgtEl>
                                        <p:attrNameLst>
                                          <p:attrName>style.visibility</p:attrName>
                                        </p:attrNameLst>
                                      </p:cBhvr>
                                      <p:to>
                                        <p:strVal val="visible"/>
                                      </p:to>
                                    </p:set>
                                    <p:anim calcmode="lin" valueType="num">
                                      <p:cBhvr additive="base">
                                        <p:cTn id="101" dur="500" fill="hold"/>
                                        <p:tgtEl>
                                          <p:spTgt spid="13"/>
                                        </p:tgtEl>
                                        <p:attrNameLst>
                                          <p:attrName>ppt_x</p:attrName>
                                        </p:attrNameLst>
                                      </p:cBhvr>
                                      <p:tavLst>
                                        <p:tav tm="0">
                                          <p:val>
                                            <p:strVal val="#ppt_x"/>
                                          </p:val>
                                        </p:tav>
                                        <p:tav tm="100000">
                                          <p:val>
                                            <p:strVal val="#ppt_x"/>
                                          </p:val>
                                        </p:tav>
                                      </p:tavLst>
                                    </p:anim>
                                    <p:anim calcmode="lin" valueType="num">
                                      <p:cBhvr additive="base">
                                        <p:cTn id="10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500" fill="hold"/>
                                        <p:tgtEl>
                                          <p:spTgt spid="20"/>
                                        </p:tgtEl>
                                        <p:attrNameLst>
                                          <p:attrName>ppt_x</p:attrName>
                                        </p:attrNameLst>
                                      </p:cBhvr>
                                      <p:tavLst>
                                        <p:tav tm="0">
                                          <p:val>
                                            <p:strVal val="#ppt_x"/>
                                          </p:val>
                                        </p:tav>
                                        <p:tav tm="100000">
                                          <p:val>
                                            <p:strVal val="#ppt_x"/>
                                          </p:val>
                                        </p:tav>
                                      </p:tavLst>
                                    </p:anim>
                                    <p:anim calcmode="lin" valueType="num">
                                      <p:cBhvr additive="base">
                                        <p:cTn id="108" dur="500" fill="hold"/>
                                        <p:tgtEl>
                                          <p:spTgt spid="20"/>
                                        </p:tgtEl>
                                        <p:attrNameLst>
                                          <p:attrName>ppt_y</p:attrName>
                                        </p:attrNameLst>
                                      </p:cBhvr>
                                      <p:tavLst>
                                        <p:tav tm="0">
                                          <p:val>
                                            <p:strVal val="1+#ppt_h/2"/>
                                          </p:val>
                                        </p:tav>
                                        <p:tav tm="100000">
                                          <p:val>
                                            <p:strVal val="#ppt_y"/>
                                          </p:val>
                                        </p:tav>
                                      </p:tavLst>
                                    </p:anim>
                                  </p:childTnLst>
                                </p:cTn>
                              </p:par>
                            </p:childTnLst>
                          </p:cTn>
                        </p:par>
                        <p:par>
                          <p:cTn id="109" fill="hold">
                            <p:stCondLst>
                              <p:cond delay="500"/>
                            </p:stCondLst>
                            <p:childTnLst>
                              <p:par>
                                <p:cTn id="110" presetID="2" presetClass="entr" presetSubtype="4" fill="hold" nodeType="afterEffect">
                                  <p:stCondLst>
                                    <p:cond delay="0"/>
                                  </p:stCondLst>
                                  <p:childTnLst>
                                    <p:set>
                                      <p:cBhvr>
                                        <p:cTn id="111" dur="1" fill="hold">
                                          <p:stCondLst>
                                            <p:cond delay="0"/>
                                          </p:stCondLst>
                                        </p:cTn>
                                        <p:tgtEl>
                                          <p:spTgt spid="1027"/>
                                        </p:tgtEl>
                                        <p:attrNameLst>
                                          <p:attrName>style.visibility</p:attrName>
                                        </p:attrNameLst>
                                      </p:cBhvr>
                                      <p:to>
                                        <p:strVal val="visible"/>
                                      </p:to>
                                    </p:set>
                                    <p:anim calcmode="lin" valueType="num">
                                      <p:cBhvr additive="base">
                                        <p:cTn id="112" dur="500" fill="hold"/>
                                        <p:tgtEl>
                                          <p:spTgt spid="1027"/>
                                        </p:tgtEl>
                                        <p:attrNameLst>
                                          <p:attrName>ppt_x</p:attrName>
                                        </p:attrNameLst>
                                      </p:cBhvr>
                                      <p:tavLst>
                                        <p:tav tm="0">
                                          <p:val>
                                            <p:strVal val="#ppt_x"/>
                                          </p:val>
                                        </p:tav>
                                        <p:tav tm="100000">
                                          <p:val>
                                            <p:strVal val="#ppt_x"/>
                                          </p:val>
                                        </p:tav>
                                      </p:tavLst>
                                    </p:anim>
                                    <p:anim calcmode="lin" valueType="num">
                                      <p:cBhvr additive="base">
                                        <p:cTn id="113"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2" grpId="1"/>
      <p:bldP spid="8" grpId="0"/>
      <p:bldP spid="11" grpId="0"/>
      <p:bldP spid="12" grpId="0"/>
      <p:bldP spid="13" grpId="0"/>
      <p:bldP spid="9" grpId="0"/>
      <p:bldP spid="9" grpId="1"/>
      <p:bldP spid="17" grpId="0"/>
      <p:bldP spid="17" grpId="1"/>
      <p:bldP spid="18" grpId="0"/>
      <p:bldP spid="19" grpId="0"/>
      <p:bldP spid="19" grpId="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616624" cy="523220"/>
          </a:xfrm>
          <a:prstGeom prst="rect">
            <a:avLst/>
          </a:prstGeom>
          <a:noFill/>
        </p:spPr>
        <p:txBody>
          <a:bodyPr wrap="square" rtlCol="0">
            <a:spAutoFit/>
          </a:bodyPr>
          <a:lstStyle/>
          <a:p>
            <a:r>
              <a:rPr lang="en-US" altLang="zh-CN" sz="2800" dirty="0" smtClean="0"/>
              <a:t>Kinect 2</a:t>
            </a:r>
            <a:r>
              <a:rPr lang="zh-CN" altLang="en-US" sz="2800" dirty="0" smtClean="0"/>
              <a:t>抠图与融合</a:t>
            </a:r>
            <a:r>
              <a:rPr lang="en-US" altLang="zh-CN" sz="2800" dirty="0" smtClean="0"/>
              <a:t>SDK</a:t>
            </a:r>
            <a:r>
              <a:rPr lang="zh-CN" altLang="en-US" sz="2800" dirty="0" smtClean="0"/>
              <a:t>项目</a:t>
            </a:r>
            <a:endParaRPr lang="zh-CN" altLang="en-US" sz="2800" dirty="0"/>
          </a:p>
        </p:txBody>
      </p:sp>
      <p:sp>
        <p:nvSpPr>
          <p:cNvPr id="2" name="TextBox 1"/>
          <p:cNvSpPr txBox="1"/>
          <p:nvPr/>
        </p:nvSpPr>
        <p:spPr>
          <a:xfrm>
            <a:off x="632519" y="2019306"/>
            <a:ext cx="1620957" cy="338554"/>
          </a:xfrm>
          <a:prstGeom prst="rect">
            <a:avLst/>
          </a:prstGeom>
          <a:noFill/>
        </p:spPr>
        <p:txBody>
          <a:bodyPr wrap="none" rtlCol="0">
            <a:spAutoFit/>
          </a:bodyPr>
          <a:lstStyle/>
          <a:p>
            <a:r>
              <a:rPr lang="zh-CN" altLang="en-US" dirty="0" smtClean="0"/>
              <a:t>角色：软件开发</a:t>
            </a:r>
            <a:endParaRPr lang="zh-CN" altLang="en-US" dirty="0"/>
          </a:p>
        </p:txBody>
      </p:sp>
      <p:sp>
        <p:nvSpPr>
          <p:cNvPr id="6" name="TextBox 3"/>
          <p:cNvSpPr txBox="1"/>
          <p:nvPr/>
        </p:nvSpPr>
        <p:spPr>
          <a:xfrm>
            <a:off x="1784648" y="2829289"/>
            <a:ext cx="6336704" cy="1323439"/>
          </a:xfrm>
          <a:prstGeom prst="rect">
            <a:avLst/>
          </a:prstGeom>
          <a:noFill/>
        </p:spPr>
        <p:txBody>
          <a:bodyPr wrap="square" rtlCol="0">
            <a:spAutoFit/>
          </a:bodyPr>
          <a:lstStyle/>
          <a:p>
            <a:r>
              <a:rPr lang="zh-CN" altLang="en-US" dirty="0" smtClean="0"/>
              <a:t>     基于</a:t>
            </a:r>
            <a:r>
              <a:rPr lang="en-US" altLang="zh-CN" dirty="0" smtClean="0"/>
              <a:t>Unity3D</a:t>
            </a:r>
            <a:r>
              <a:rPr lang="zh-CN" altLang="en-US" dirty="0" smtClean="0"/>
              <a:t>的用户程序与</a:t>
            </a:r>
            <a:r>
              <a:rPr lang="en-US" altLang="zh-CN" dirty="0" smtClean="0"/>
              <a:t>Kinect2 SDK</a:t>
            </a:r>
            <a:r>
              <a:rPr lang="zh-CN" altLang="en-US" dirty="0" smtClean="0"/>
              <a:t>的接口</a:t>
            </a:r>
            <a:r>
              <a:rPr lang="en-US" altLang="zh-CN" dirty="0" smtClean="0"/>
              <a:t>API</a:t>
            </a:r>
            <a:r>
              <a:rPr lang="zh-CN" altLang="en-US" dirty="0" smtClean="0"/>
              <a:t>实现。客户要求</a:t>
            </a:r>
            <a:r>
              <a:rPr lang="en-US" altLang="zh-CN" dirty="0" smtClean="0"/>
              <a:t>SDK</a:t>
            </a:r>
            <a:r>
              <a:rPr lang="zh-CN" altLang="en-US" dirty="0" smtClean="0"/>
              <a:t>必须执行在</a:t>
            </a:r>
            <a:r>
              <a:rPr lang="en-US" altLang="zh-CN" dirty="0" smtClean="0"/>
              <a:t>Unity3D</a:t>
            </a:r>
            <a:r>
              <a:rPr lang="zh-CN" altLang="en-US" dirty="0" smtClean="0"/>
              <a:t>上，而</a:t>
            </a:r>
            <a:r>
              <a:rPr lang="en-US" altLang="zh-CN" dirty="0" smtClean="0"/>
              <a:t>Kinect2</a:t>
            </a:r>
            <a:r>
              <a:rPr lang="zh-CN" altLang="en-US" dirty="0" smtClean="0"/>
              <a:t>的</a:t>
            </a:r>
            <a:r>
              <a:rPr lang="en-US" altLang="zh-CN" dirty="0" smtClean="0"/>
              <a:t>SDK</a:t>
            </a:r>
            <a:r>
              <a:rPr lang="zh-CN" altLang="en-US" dirty="0" smtClean="0"/>
              <a:t>仅支持</a:t>
            </a:r>
            <a:r>
              <a:rPr lang="en-US" altLang="zh-CN" dirty="0" smtClean="0"/>
              <a:t>FrameWork4</a:t>
            </a:r>
            <a:r>
              <a:rPr lang="zh-CN" altLang="en-US" dirty="0" smtClean="0"/>
              <a:t>以上的版本。同语言不同解释器使得一个简单的项目复杂化。经过探索测试后</a:t>
            </a:r>
            <a:r>
              <a:rPr lang="zh-CN" altLang="en-US" dirty="0" smtClean="0"/>
              <a:t>，</a:t>
            </a:r>
            <a:r>
              <a:rPr lang="zh-CN" altLang="en-US" dirty="0" smtClean="0"/>
              <a:t>我</a:t>
            </a:r>
            <a:r>
              <a:rPr lang="zh-CN" altLang="en-US" dirty="0" smtClean="0"/>
              <a:t>设计</a:t>
            </a:r>
            <a:r>
              <a:rPr lang="zh-CN" altLang="en-US" dirty="0" smtClean="0"/>
              <a:t>出进程间通讯的方式</a:t>
            </a:r>
            <a:r>
              <a:rPr lang="zh-CN" altLang="en-US" dirty="0" smtClean="0"/>
              <a:t>，用以规避</a:t>
            </a:r>
            <a:r>
              <a:rPr lang="zh-CN" altLang="en-US" dirty="0" smtClean="0"/>
              <a:t>了系统版本间差异带来的潜在风险，简单可靠</a:t>
            </a:r>
            <a:r>
              <a:rPr lang="zh-CN" altLang="en-US" dirty="0" smtClean="0"/>
              <a:t>。项目准时交付。</a:t>
            </a:r>
            <a:endParaRPr lang="en-US" altLang="zh-CN" dirty="0" smtClean="0"/>
          </a:p>
        </p:txBody>
      </p:sp>
      <p:sp>
        <p:nvSpPr>
          <p:cNvPr id="8" name="TextBox 3"/>
          <p:cNvSpPr txBox="1"/>
          <p:nvPr/>
        </p:nvSpPr>
        <p:spPr>
          <a:xfrm>
            <a:off x="632519" y="2442374"/>
            <a:ext cx="1210588" cy="338554"/>
          </a:xfrm>
          <a:prstGeom prst="rect">
            <a:avLst/>
          </a:prstGeom>
          <a:noFill/>
        </p:spPr>
        <p:txBody>
          <a:bodyPr wrap="none" rtlCol="0">
            <a:spAutoFit/>
          </a:bodyPr>
          <a:lstStyle/>
          <a:p>
            <a:r>
              <a:rPr lang="zh-CN" altLang="en-US" dirty="0" smtClean="0"/>
              <a:t>主要贡献：</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874" y="4478635"/>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5229200"/>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1101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040560" cy="523220"/>
          </a:xfrm>
          <a:prstGeom prst="rect">
            <a:avLst/>
          </a:prstGeom>
          <a:noFill/>
        </p:spPr>
        <p:txBody>
          <a:bodyPr wrap="square" rtlCol="0">
            <a:spAutoFit/>
          </a:bodyPr>
          <a:lstStyle/>
          <a:p>
            <a:r>
              <a:rPr lang="en-US" altLang="zh-CN" sz="2800" dirty="0" smtClean="0"/>
              <a:t>RCN Demo</a:t>
            </a:r>
            <a:r>
              <a:rPr lang="zh-CN" altLang="en-US" sz="2800" dirty="0" smtClean="0"/>
              <a:t>项目</a:t>
            </a:r>
            <a:endParaRPr lang="zh-CN" altLang="en-US" sz="2800" dirty="0"/>
          </a:p>
        </p:txBody>
      </p:sp>
      <p:sp>
        <p:nvSpPr>
          <p:cNvPr id="7" name="TextBox 1"/>
          <p:cNvSpPr txBox="1"/>
          <p:nvPr/>
        </p:nvSpPr>
        <p:spPr>
          <a:xfrm>
            <a:off x="632519" y="2019306"/>
            <a:ext cx="2852063" cy="338554"/>
          </a:xfrm>
          <a:prstGeom prst="rect">
            <a:avLst/>
          </a:prstGeom>
          <a:noFill/>
        </p:spPr>
        <p:txBody>
          <a:bodyPr wrap="none" rtlCol="0">
            <a:spAutoFit/>
          </a:bodyPr>
          <a:lstStyle/>
          <a:p>
            <a:r>
              <a:rPr lang="zh-CN" altLang="en-US" dirty="0" smtClean="0"/>
              <a:t>角色：方案设计</a:t>
            </a:r>
            <a:r>
              <a:rPr lang="zh-CN" altLang="en-US" dirty="0"/>
              <a:t>，开发，</a:t>
            </a:r>
            <a:r>
              <a:rPr lang="zh-CN" altLang="en-US" dirty="0" smtClean="0"/>
              <a:t>实施</a:t>
            </a:r>
            <a:endParaRPr lang="zh-CN" altLang="en-US" dirty="0"/>
          </a:p>
        </p:txBody>
      </p:sp>
      <p:sp>
        <p:nvSpPr>
          <p:cNvPr id="8" name="TextBox 3"/>
          <p:cNvSpPr txBox="1"/>
          <p:nvPr/>
        </p:nvSpPr>
        <p:spPr>
          <a:xfrm>
            <a:off x="632519" y="2442374"/>
            <a:ext cx="1210588" cy="338554"/>
          </a:xfrm>
          <a:prstGeom prst="rect">
            <a:avLst/>
          </a:prstGeom>
          <a:noFill/>
        </p:spPr>
        <p:txBody>
          <a:bodyPr wrap="none" rtlCol="0">
            <a:spAutoFit/>
          </a:bodyPr>
          <a:lstStyle/>
          <a:p>
            <a:r>
              <a:rPr lang="zh-CN" altLang="en-US" dirty="0" smtClean="0"/>
              <a:t>主要贡献：</a:t>
            </a:r>
            <a:endParaRPr lang="zh-CN" altLang="en-US" dirty="0"/>
          </a:p>
        </p:txBody>
      </p:sp>
      <p:sp>
        <p:nvSpPr>
          <p:cNvPr id="10" name="1"/>
          <p:cNvSpPr txBox="1"/>
          <p:nvPr/>
        </p:nvSpPr>
        <p:spPr>
          <a:xfrm>
            <a:off x="632519" y="2780928"/>
            <a:ext cx="2952324" cy="1323439"/>
          </a:xfrm>
          <a:prstGeom prst="rect">
            <a:avLst/>
          </a:prstGeom>
          <a:noFill/>
        </p:spPr>
        <p:txBody>
          <a:bodyPr wrap="square" rtlCol="0">
            <a:spAutoFit/>
          </a:bodyPr>
          <a:lstStyle/>
          <a:p>
            <a:r>
              <a:rPr lang="zh-CN" altLang="en-US" dirty="0" smtClean="0"/>
              <a:t>       </a:t>
            </a:r>
            <a:r>
              <a:rPr lang="en-US" altLang="zh-CN" dirty="0" smtClean="0"/>
              <a:t>1.</a:t>
            </a:r>
            <a:r>
              <a:rPr lang="zh-CN" altLang="en-US" dirty="0" smtClean="0"/>
              <a:t>这是一个很典型的“时间紧，环境生，要求高”的项目。需要在一个月的时间里开发出一个只有初步想法的产品级</a:t>
            </a:r>
            <a:r>
              <a:rPr lang="zh-CN" altLang="en-US" dirty="0" smtClean="0"/>
              <a:t>应用；</a:t>
            </a:r>
            <a:endParaRPr lang="zh-CN" altLang="en-US" dirty="0"/>
          </a:p>
        </p:txBody>
      </p:sp>
      <p:sp>
        <p:nvSpPr>
          <p:cNvPr id="11" name="2"/>
          <p:cNvSpPr txBox="1"/>
          <p:nvPr/>
        </p:nvSpPr>
        <p:spPr>
          <a:xfrm>
            <a:off x="589171" y="4101498"/>
            <a:ext cx="2952324" cy="1323439"/>
          </a:xfrm>
          <a:prstGeom prst="rect">
            <a:avLst/>
          </a:prstGeom>
          <a:noFill/>
        </p:spPr>
        <p:txBody>
          <a:bodyPr wrap="square" rtlCol="0">
            <a:spAutoFit/>
          </a:bodyPr>
          <a:lstStyle/>
          <a:p>
            <a:r>
              <a:rPr lang="zh-CN" altLang="en-US" dirty="0" smtClean="0"/>
              <a:t>       </a:t>
            </a:r>
            <a:r>
              <a:rPr lang="en-US" altLang="zh-CN" dirty="0"/>
              <a:t>2</a:t>
            </a:r>
            <a:r>
              <a:rPr lang="en-US" altLang="zh-CN" dirty="0" smtClean="0"/>
              <a:t>.</a:t>
            </a:r>
            <a:r>
              <a:rPr lang="zh-CN" altLang="en-US" dirty="0" smtClean="0"/>
              <a:t>在分析了产品需求后，我根据应用环境和特点，设计了基于</a:t>
            </a:r>
            <a:r>
              <a:rPr lang="en-US" altLang="zh-CN" dirty="0" smtClean="0"/>
              <a:t>FTP</a:t>
            </a:r>
            <a:r>
              <a:rPr lang="zh-CN" altLang="en-US" dirty="0" smtClean="0"/>
              <a:t>通讯模式的软件结构，保证了系统结构的简洁和</a:t>
            </a:r>
            <a:r>
              <a:rPr lang="zh-CN" altLang="en-US" dirty="0" smtClean="0"/>
              <a:t>可靠；</a:t>
            </a:r>
            <a:endParaRPr lang="zh-CN" altLang="en-US" dirty="0"/>
          </a:p>
        </p:txBody>
      </p:sp>
      <p:sp>
        <p:nvSpPr>
          <p:cNvPr id="12" name="3"/>
          <p:cNvSpPr txBox="1"/>
          <p:nvPr/>
        </p:nvSpPr>
        <p:spPr>
          <a:xfrm>
            <a:off x="632519" y="5448755"/>
            <a:ext cx="2952324" cy="830997"/>
          </a:xfrm>
          <a:prstGeom prst="rect">
            <a:avLst/>
          </a:prstGeom>
          <a:noFill/>
        </p:spPr>
        <p:txBody>
          <a:bodyPr wrap="square" rtlCol="0">
            <a:spAutoFit/>
          </a:bodyPr>
          <a:lstStyle/>
          <a:p>
            <a:r>
              <a:rPr lang="zh-CN" altLang="en-US" dirty="0" smtClean="0"/>
              <a:t>       </a:t>
            </a:r>
            <a:r>
              <a:rPr lang="en-US" altLang="zh-CN" dirty="0" smtClean="0"/>
              <a:t>3.</a:t>
            </a:r>
            <a:r>
              <a:rPr lang="zh-CN" altLang="en-US" dirty="0" smtClean="0"/>
              <a:t>独立开发基于</a:t>
            </a:r>
            <a:r>
              <a:rPr lang="en-US" altLang="zh-CN" dirty="0" smtClean="0"/>
              <a:t>FTP</a:t>
            </a:r>
            <a:r>
              <a:rPr lang="zh-CN" altLang="en-US" dirty="0" smtClean="0"/>
              <a:t>的通讯模块。并且通过压力测试，保证</a:t>
            </a:r>
            <a:r>
              <a:rPr lang="en-US" altLang="zh-CN" dirty="0" smtClean="0"/>
              <a:t>PC</a:t>
            </a:r>
            <a:r>
              <a:rPr lang="zh-CN" altLang="en-US" dirty="0" smtClean="0"/>
              <a:t>端接收到数据的</a:t>
            </a:r>
            <a:r>
              <a:rPr lang="zh-CN" altLang="en-US" dirty="0" smtClean="0"/>
              <a:t>完整；</a:t>
            </a:r>
            <a:endParaRPr lang="zh-CN" altLang="en-US" dirty="0"/>
          </a:p>
        </p:txBody>
      </p:sp>
      <p:sp>
        <p:nvSpPr>
          <p:cNvPr id="13" name="4"/>
          <p:cNvSpPr txBox="1"/>
          <p:nvPr/>
        </p:nvSpPr>
        <p:spPr>
          <a:xfrm>
            <a:off x="632520" y="2780928"/>
            <a:ext cx="2952324" cy="1323439"/>
          </a:xfrm>
          <a:prstGeom prst="rect">
            <a:avLst/>
          </a:prstGeom>
          <a:noFill/>
        </p:spPr>
        <p:txBody>
          <a:bodyPr wrap="square" rtlCol="0">
            <a:spAutoFit/>
          </a:bodyPr>
          <a:lstStyle/>
          <a:p>
            <a:r>
              <a:rPr lang="zh-CN" altLang="en-US" dirty="0" smtClean="0"/>
              <a:t>       </a:t>
            </a:r>
            <a:r>
              <a:rPr lang="en-US" altLang="zh-CN" dirty="0" smtClean="0"/>
              <a:t>4.</a:t>
            </a:r>
            <a:r>
              <a:rPr lang="zh-CN" altLang="en-US" dirty="0" smtClean="0"/>
              <a:t>在</a:t>
            </a:r>
            <a:r>
              <a:rPr lang="en-US" altLang="zh-CN" dirty="0" smtClean="0"/>
              <a:t>PC</a:t>
            </a:r>
            <a:r>
              <a:rPr lang="zh-CN" altLang="en-US" dirty="0" smtClean="0"/>
              <a:t>端，为交互设计了多种动画模块，提升了交互的友好程度。同时为了保证现场运行的可靠性，为</a:t>
            </a:r>
            <a:r>
              <a:rPr lang="en-US" altLang="zh-CN" dirty="0" smtClean="0"/>
              <a:t>PC</a:t>
            </a:r>
            <a:r>
              <a:rPr lang="zh-CN" altLang="en-US" dirty="0" smtClean="0"/>
              <a:t>端加入了大量产品级的异常处理功能；</a:t>
            </a:r>
            <a:endParaRPr lang="zh-CN" altLang="en-US" dirty="0"/>
          </a:p>
        </p:txBody>
      </p:sp>
      <p:pic>
        <p:nvPicPr>
          <p:cNvPr id="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65" r="45036"/>
          <a:stretch/>
        </p:blipFill>
        <p:spPr bwMode="auto">
          <a:xfrm>
            <a:off x="5025008" y="1196536"/>
            <a:ext cx="3861161" cy="24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068" t="-863"/>
          <a:stretch/>
        </p:blipFill>
        <p:spPr bwMode="auto">
          <a:xfrm>
            <a:off x="4880992" y="3789040"/>
            <a:ext cx="3642758" cy="285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5"/>
          <p:cNvSpPr txBox="1"/>
          <p:nvPr/>
        </p:nvSpPr>
        <p:spPr>
          <a:xfrm>
            <a:off x="589171" y="4101498"/>
            <a:ext cx="2952324" cy="1077218"/>
          </a:xfrm>
          <a:prstGeom prst="rect">
            <a:avLst/>
          </a:prstGeom>
          <a:noFill/>
        </p:spPr>
        <p:txBody>
          <a:bodyPr wrap="square" rtlCol="0">
            <a:spAutoFit/>
          </a:bodyPr>
          <a:lstStyle/>
          <a:p>
            <a:r>
              <a:rPr lang="zh-CN" altLang="en-US" dirty="0" smtClean="0"/>
              <a:t>       </a:t>
            </a:r>
            <a:r>
              <a:rPr lang="en-US" altLang="zh-CN" dirty="0"/>
              <a:t>5</a:t>
            </a:r>
            <a:r>
              <a:rPr lang="en-US" altLang="zh-CN" dirty="0" smtClean="0"/>
              <a:t>.</a:t>
            </a:r>
            <a:r>
              <a:rPr lang="zh-CN" altLang="en-US" dirty="0" smtClean="0"/>
              <a:t>克服现场多种困难部署系统，并且稳定运行到代理商大会结束，且受到了一致的好评 ；</a:t>
            </a:r>
            <a:endParaRPr lang="zh-CN" altLang="en-US" dirty="0"/>
          </a:p>
        </p:txBody>
      </p:sp>
      <p:sp>
        <p:nvSpPr>
          <p:cNvPr id="17" name="6"/>
          <p:cNvSpPr txBox="1"/>
          <p:nvPr/>
        </p:nvSpPr>
        <p:spPr>
          <a:xfrm>
            <a:off x="632519" y="5076473"/>
            <a:ext cx="2952324" cy="584775"/>
          </a:xfrm>
          <a:prstGeom prst="rect">
            <a:avLst/>
          </a:prstGeom>
          <a:noFill/>
        </p:spPr>
        <p:txBody>
          <a:bodyPr wrap="square" rtlCol="0">
            <a:spAutoFit/>
          </a:bodyPr>
          <a:lstStyle/>
          <a:p>
            <a:r>
              <a:rPr lang="zh-CN" altLang="en-US" dirty="0" smtClean="0"/>
              <a:t>       </a:t>
            </a:r>
            <a:r>
              <a:rPr lang="en-US" altLang="zh-CN" dirty="0" smtClean="0"/>
              <a:t>6.</a:t>
            </a:r>
            <a:r>
              <a:rPr lang="zh-CN" altLang="en-US" dirty="0" smtClean="0"/>
              <a:t>该系统又在中国人寿再次部署演示；</a:t>
            </a:r>
            <a:endParaRPr lang="zh-CN" altLang="en-US" dirty="0"/>
          </a:p>
        </p:txBody>
      </p:sp>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8" fill="hold" grpId="1" nodeType="click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0-ppt_w/2"/>
                                          </p:val>
                                        </p:tav>
                                      </p:tavLst>
                                    </p:anim>
                                    <p:anim calcmode="lin" valueType="num">
                                      <p:cBhvr additive="base">
                                        <p:cTn id="39" dur="500"/>
                                        <p:tgtEl>
                                          <p:spTgt spid="10"/>
                                        </p:tgtEl>
                                        <p:attrNameLst>
                                          <p:attrName>ppt_y</p:attrName>
                                        </p:attrNameLst>
                                      </p:cBhvr>
                                      <p:tavLst>
                                        <p:tav tm="0">
                                          <p:val>
                                            <p:strVal val="ppt_y"/>
                                          </p:val>
                                        </p:tav>
                                        <p:tav tm="100000">
                                          <p:val>
                                            <p:strVal val="ppt_y"/>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8" fill="hold" grpId="1" nodeType="with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0-ppt_w/2"/>
                                          </p:val>
                                        </p:tav>
                                      </p:tavLst>
                                    </p:anim>
                                    <p:anim calcmode="lin" valueType="num">
                                      <p:cBhvr additive="base">
                                        <p:cTn id="43" dur="500"/>
                                        <p:tgtEl>
                                          <p:spTgt spid="11"/>
                                        </p:tgtEl>
                                        <p:attrNameLst>
                                          <p:attrName>ppt_y</p:attrName>
                                        </p:attrNameLst>
                                      </p:cBhvr>
                                      <p:tavLst>
                                        <p:tav tm="0">
                                          <p:val>
                                            <p:strVal val="ppt_y"/>
                                          </p:val>
                                        </p:tav>
                                        <p:tav tm="100000">
                                          <p:val>
                                            <p:strVal val="ppt_y"/>
                                          </p:val>
                                        </p:tav>
                                      </p:tavLst>
                                    </p:anim>
                                    <p:set>
                                      <p:cBhvr>
                                        <p:cTn id="44" dur="1" fill="hold">
                                          <p:stCondLst>
                                            <p:cond delay="499"/>
                                          </p:stCondLst>
                                        </p:cTn>
                                        <p:tgtEl>
                                          <p:spTgt spid="11"/>
                                        </p:tgtEl>
                                        <p:attrNameLst>
                                          <p:attrName>style.visibility</p:attrName>
                                        </p:attrNameLst>
                                      </p:cBhvr>
                                      <p:to>
                                        <p:strVal val="hidden"/>
                                      </p:to>
                                    </p:set>
                                  </p:childTnLst>
                                </p:cTn>
                              </p:par>
                              <p:par>
                                <p:cTn id="45" presetID="2" presetClass="exit" presetSubtype="8" fill="hold" grpId="1" nodeType="withEffect">
                                  <p:stCondLst>
                                    <p:cond delay="0"/>
                                  </p:stCondLst>
                                  <p:childTnLst>
                                    <p:anim calcmode="lin" valueType="num">
                                      <p:cBhvr additive="base">
                                        <p:cTn id="46" dur="500"/>
                                        <p:tgtEl>
                                          <p:spTgt spid="12"/>
                                        </p:tgtEl>
                                        <p:attrNameLst>
                                          <p:attrName>ppt_x</p:attrName>
                                        </p:attrNameLst>
                                      </p:cBhvr>
                                      <p:tavLst>
                                        <p:tav tm="0">
                                          <p:val>
                                            <p:strVal val="ppt_x"/>
                                          </p:val>
                                        </p:tav>
                                        <p:tav tm="100000">
                                          <p:val>
                                            <p:strVal val="0-ppt_w/2"/>
                                          </p:val>
                                        </p:tav>
                                      </p:tavLst>
                                    </p:anim>
                                    <p:anim calcmode="lin" valueType="num">
                                      <p:cBhvr additive="base">
                                        <p:cTn id="47" dur="500"/>
                                        <p:tgtEl>
                                          <p:spTgt spid="12"/>
                                        </p:tgtEl>
                                        <p:attrNameLst>
                                          <p:attrName>ppt_y</p:attrName>
                                        </p:attrNameLst>
                                      </p:cBhvr>
                                      <p:tavLst>
                                        <p:tav tm="0">
                                          <p:val>
                                            <p:strVal val="ppt_y"/>
                                          </p:val>
                                        </p:tav>
                                        <p:tav tm="100000">
                                          <p:val>
                                            <p:strVal val="ppt_y"/>
                                          </p:val>
                                        </p:tav>
                                      </p:tavLst>
                                    </p:anim>
                                    <p:set>
                                      <p:cBhvr>
                                        <p:cTn id="48" dur="1" fill="hold">
                                          <p:stCondLst>
                                            <p:cond delay="499"/>
                                          </p:stCondLst>
                                        </p:cTn>
                                        <p:tgtEl>
                                          <p:spTgt spid="12"/>
                                        </p:tgtEl>
                                        <p:attrNameLst>
                                          <p:attrName>style.visibility</p:attrName>
                                        </p:attrNameLst>
                                      </p:cBhvr>
                                      <p:to>
                                        <p:strVal val="hidden"/>
                                      </p:to>
                                    </p:set>
                                  </p:childTnLst>
                                </p:cTn>
                              </p:par>
                            </p:childTnLst>
                          </p:cTn>
                        </p:par>
                        <p:par>
                          <p:cTn id="49" fill="hold">
                            <p:stCondLst>
                              <p:cond delay="500"/>
                            </p:stCondLst>
                            <p:childTnLst>
                              <p:par>
                                <p:cTn id="50" presetID="2" presetClass="entr" presetSubtype="4"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ppt_x"/>
                                          </p:val>
                                        </p:tav>
                                        <p:tav tm="100000">
                                          <p:val>
                                            <p:strVal val="#ppt_x"/>
                                          </p:val>
                                        </p:tav>
                                      </p:tavLst>
                                    </p:anim>
                                    <p:anim calcmode="lin" valueType="num">
                                      <p:cBhvr additive="base">
                                        <p:cTn id="5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ppt_x"/>
                                          </p:val>
                                        </p:tav>
                                        <p:tav tm="100000">
                                          <p:val>
                                            <p:strVal val="#ppt_x"/>
                                          </p:val>
                                        </p:tav>
                                      </p:tavLst>
                                    </p:anim>
                                    <p:anim calcmode="lin" valueType="num">
                                      <p:cBhvr additive="base">
                                        <p:cTn id="6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1" grpId="1"/>
      <p:bldP spid="12" grpId="0"/>
      <p:bldP spid="12" grpId="1"/>
      <p:bldP spid="13"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
          <p:cNvPicPr>
            <a:picLocks noChangeAspect="1"/>
          </p:cNvPicPr>
          <p:nvPr/>
        </p:nvPicPr>
        <p:blipFill>
          <a:blip r:embed="rId3"/>
          <a:stretch>
            <a:fillRect/>
          </a:stretch>
        </p:blipFill>
        <p:spPr>
          <a:xfrm>
            <a:off x="3604480" y="1753157"/>
            <a:ext cx="6092715" cy="4084763"/>
          </a:xfrm>
          <a:prstGeom prst="rect">
            <a:avLst/>
          </a:prstGeom>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BoZ Project</a:t>
            </a:r>
            <a:endParaRPr lang="zh-CN" altLang="en-US" sz="2800" dirty="0"/>
          </a:p>
        </p:txBody>
      </p:sp>
      <p:sp>
        <p:nvSpPr>
          <p:cNvPr id="7" name="TextBox 1"/>
          <p:cNvSpPr txBox="1"/>
          <p:nvPr/>
        </p:nvSpPr>
        <p:spPr>
          <a:xfrm>
            <a:off x="632519" y="2019306"/>
            <a:ext cx="2281394" cy="338554"/>
          </a:xfrm>
          <a:prstGeom prst="rect">
            <a:avLst/>
          </a:prstGeom>
          <a:noFill/>
        </p:spPr>
        <p:txBody>
          <a:bodyPr wrap="none" rtlCol="0">
            <a:spAutoFit/>
          </a:bodyPr>
          <a:lstStyle/>
          <a:p>
            <a:r>
              <a:rPr lang="zh-CN" altLang="en-US" dirty="0" smtClean="0"/>
              <a:t>角色：</a:t>
            </a:r>
            <a:r>
              <a:rPr lang="en-US" altLang="zh-CN" dirty="0" smtClean="0"/>
              <a:t>PL</a:t>
            </a:r>
            <a:r>
              <a:rPr lang="zh-CN" altLang="en-US" dirty="0" smtClean="0"/>
              <a:t>，</a:t>
            </a:r>
            <a:r>
              <a:rPr lang="zh-CN" altLang="en-US" dirty="0"/>
              <a:t>开发</a:t>
            </a:r>
            <a:r>
              <a:rPr lang="zh-CN" altLang="en-US" dirty="0" smtClean="0"/>
              <a:t>，</a:t>
            </a:r>
            <a:r>
              <a:rPr lang="zh-CN" altLang="en-US" dirty="0"/>
              <a:t>测试</a:t>
            </a:r>
          </a:p>
        </p:txBody>
      </p:sp>
      <p:sp>
        <p:nvSpPr>
          <p:cNvPr id="8" name="TextBox 3"/>
          <p:cNvSpPr txBox="1"/>
          <p:nvPr/>
        </p:nvSpPr>
        <p:spPr>
          <a:xfrm>
            <a:off x="632519" y="2370366"/>
            <a:ext cx="1210588" cy="338554"/>
          </a:xfrm>
          <a:prstGeom prst="rect">
            <a:avLst/>
          </a:prstGeom>
          <a:noFill/>
        </p:spPr>
        <p:txBody>
          <a:bodyPr wrap="none" rtlCol="0">
            <a:spAutoFit/>
          </a:bodyPr>
          <a:lstStyle/>
          <a:p>
            <a:r>
              <a:rPr lang="zh-CN" altLang="en-US" dirty="0" smtClean="0"/>
              <a:t>主要贡献：</a:t>
            </a:r>
            <a:endParaRPr lang="zh-CN" altLang="en-US" dirty="0"/>
          </a:p>
        </p:txBody>
      </p:sp>
      <p:sp>
        <p:nvSpPr>
          <p:cNvPr id="9" name="Item1"/>
          <p:cNvSpPr txBox="1"/>
          <p:nvPr/>
        </p:nvSpPr>
        <p:spPr>
          <a:xfrm>
            <a:off x="560512" y="2708920"/>
            <a:ext cx="2952324" cy="338554"/>
          </a:xfrm>
          <a:prstGeom prst="rect">
            <a:avLst/>
          </a:prstGeom>
          <a:noFill/>
        </p:spPr>
        <p:txBody>
          <a:bodyPr wrap="square" rtlCol="0">
            <a:spAutoFit/>
          </a:bodyPr>
          <a:lstStyle/>
          <a:p>
            <a:r>
              <a:rPr lang="zh-CN" altLang="en-US" dirty="0" smtClean="0"/>
              <a:t>       </a:t>
            </a:r>
            <a:r>
              <a:rPr lang="en-US" altLang="zh-CN" dirty="0" smtClean="0"/>
              <a:t>1.</a:t>
            </a:r>
            <a:r>
              <a:rPr lang="zh-CN" altLang="en-US" dirty="0" smtClean="0"/>
              <a:t>可行性论证</a:t>
            </a:r>
            <a:endParaRPr lang="zh-CN" altLang="en-US" dirty="0"/>
          </a:p>
        </p:txBody>
      </p:sp>
      <p:sp>
        <p:nvSpPr>
          <p:cNvPr id="10" name="Detail1"/>
          <p:cNvSpPr txBox="1"/>
          <p:nvPr/>
        </p:nvSpPr>
        <p:spPr>
          <a:xfrm>
            <a:off x="560512" y="3146719"/>
            <a:ext cx="2952324" cy="1569660"/>
          </a:xfrm>
          <a:prstGeom prst="rect">
            <a:avLst/>
          </a:prstGeom>
          <a:noFill/>
        </p:spPr>
        <p:txBody>
          <a:bodyPr wrap="square" rtlCol="0">
            <a:spAutoFit/>
          </a:bodyPr>
          <a:lstStyle/>
          <a:p>
            <a:r>
              <a:rPr lang="zh-CN" altLang="en-US" dirty="0" smtClean="0"/>
              <a:t>       在可行性论证阶段，根据日本的要求，在</a:t>
            </a:r>
            <a:r>
              <a:rPr lang="en-US" altLang="zh-CN" dirty="0" smtClean="0"/>
              <a:t>Demo</a:t>
            </a:r>
            <a:r>
              <a:rPr lang="zh-CN" altLang="en-US" dirty="0" smtClean="0"/>
              <a:t>程序基础上，添加一个图片浏览的功能。我采用了各大门户网站流行的设计方式，交付了一个日方认可的论证版本。</a:t>
            </a:r>
            <a:endParaRPr lang="zh-CN" altLang="en-US" dirty="0"/>
          </a:p>
        </p:txBody>
      </p:sp>
      <p:sp>
        <p:nvSpPr>
          <p:cNvPr id="11" name="Item2"/>
          <p:cNvSpPr txBox="1"/>
          <p:nvPr/>
        </p:nvSpPr>
        <p:spPr>
          <a:xfrm>
            <a:off x="560512" y="3146719"/>
            <a:ext cx="2952324" cy="338554"/>
          </a:xfrm>
          <a:prstGeom prst="rect">
            <a:avLst/>
          </a:prstGeom>
          <a:noFill/>
        </p:spPr>
        <p:txBody>
          <a:bodyPr wrap="square" rtlCol="0">
            <a:spAutoFit/>
          </a:bodyPr>
          <a:lstStyle/>
          <a:p>
            <a:r>
              <a:rPr lang="zh-CN" altLang="en-US" dirty="0" smtClean="0"/>
              <a:t>       </a:t>
            </a:r>
            <a:r>
              <a:rPr lang="en-US" altLang="zh-CN" dirty="0" smtClean="0"/>
              <a:t>2.</a:t>
            </a:r>
            <a:r>
              <a:rPr lang="zh-CN" altLang="en-US" dirty="0" smtClean="0"/>
              <a:t>项目</a:t>
            </a:r>
            <a:r>
              <a:rPr lang="en-US" altLang="zh-CN" dirty="0" smtClean="0"/>
              <a:t>Proposal</a:t>
            </a:r>
            <a:endParaRPr lang="zh-CN" altLang="en-US" dirty="0"/>
          </a:p>
        </p:txBody>
      </p:sp>
      <p:sp>
        <p:nvSpPr>
          <p:cNvPr id="12" name="Item3"/>
          <p:cNvSpPr txBox="1"/>
          <p:nvPr/>
        </p:nvSpPr>
        <p:spPr>
          <a:xfrm>
            <a:off x="560512" y="3584518"/>
            <a:ext cx="2952324" cy="338554"/>
          </a:xfrm>
          <a:prstGeom prst="rect">
            <a:avLst/>
          </a:prstGeom>
          <a:noFill/>
        </p:spPr>
        <p:txBody>
          <a:bodyPr wrap="square" rtlCol="0">
            <a:spAutoFit/>
          </a:bodyPr>
          <a:lstStyle/>
          <a:p>
            <a:r>
              <a:rPr lang="zh-CN" altLang="en-US" dirty="0" smtClean="0"/>
              <a:t>       </a:t>
            </a:r>
            <a:r>
              <a:rPr lang="en-US" altLang="zh-CN" dirty="0" smtClean="0"/>
              <a:t>3. Preparation Tool</a:t>
            </a:r>
            <a:endParaRPr lang="zh-CN" altLang="en-US" dirty="0"/>
          </a:p>
        </p:txBody>
      </p:sp>
      <p:sp>
        <p:nvSpPr>
          <p:cNvPr id="13" name="Item4"/>
          <p:cNvSpPr txBox="1"/>
          <p:nvPr/>
        </p:nvSpPr>
        <p:spPr>
          <a:xfrm>
            <a:off x="560512" y="4022317"/>
            <a:ext cx="2952324" cy="338554"/>
          </a:xfrm>
          <a:prstGeom prst="rect">
            <a:avLst/>
          </a:prstGeom>
          <a:noFill/>
        </p:spPr>
        <p:txBody>
          <a:bodyPr wrap="square" rtlCol="0">
            <a:spAutoFit/>
          </a:bodyPr>
          <a:lstStyle/>
          <a:p>
            <a:r>
              <a:rPr lang="zh-CN" altLang="en-US" dirty="0" smtClean="0"/>
              <a:t>       </a:t>
            </a:r>
            <a:r>
              <a:rPr lang="en-US" altLang="zh-CN" dirty="0" smtClean="0"/>
              <a:t>4. Viewer</a:t>
            </a:r>
            <a:endParaRPr lang="zh-CN" altLang="en-US" dirty="0"/>
          </a:p>
        </p:txBody>
      </p:sp>
      <p:sp>
        <p:nvSpPr>
          <p:cNvPr id="14" name="Item5"/>
          <p:cNvSpPr txBox="1"/>
          <p:nvPr/>
        </p:nvSpPr>
        <p:spPr>
          <a:xfrm>
            <a:off x="560512" y="4460116"/>
            <a:ext cx="2952324" cy="338554"/>
          </a:xfrm>
          <a:prstGeom prst="rect">
            <a:avLst/>
          </a:prstGeom>
          <a:noFill/>
        </p:spPr>
        <p:txBody>
          <a:bodyPr wrap="square" rtlCol="0">
            <a:spAutoFit/>
          </a:bodyPr>
          <a:lstStyle/>
          <a:p>
            <a:r>
              <a:rPr lang="zh-CN" altLang="en-US" dirty="0" smtClean="0"/>
              <a:t>       </a:t>
            </a:r>
            <a:r>
              <a:rPr lang="en-US" altLang="zh-CN" dirty="0" smtClean="0"/>
              <a:t>5. </a:t>
            </a:r>
            <a:r>
              <a:rPr lang="zh-CN" altLang="en-US" dirty="0" smtClean="0"/>
              <a:t>发布</a:t>
            </a:r>
            <a:endParaRPr lang="zh-CN" altLang="en-US" dirty="0"/>
          </a:p>
        </p:txBody>
      </p:sp>
      <p:sp>
        <p:nvSpPr>
          <p:cNvPr id="15" name="Detail2"/>
          <p:cNvSpPr txBox="1"/>
          <p:nvPr/>
        </p:nvSpPr>
        <p:spPr>
          <a:xfrm>
            <a:off x="560512" y="3584518"/>
            <a:ext cx="3672408" cy="1077218"/>
          </a:xfrm>
          <a:prstGeom prst="rect">
            <a:avLst/>
          </a:prstGeom>
          <a:noFill/>
        </p:spPr>
        <p:txBody>
          <a:bodyPr wrap="square" rtlCol="0">
            <a:spAutoFit/>
          </a:bodyPr>
          <a:lstStyle/>
          <a:p>
            <a:r>
              <a:rPr lang="zh-CN" altLang="en-US" dirty="0" smtClean="0"/>
              <a:t>       在日方提出了基本的</a:t>
            </a:r>
            <a:r>
              <a:rPr lang="en-US" altLang="zh-CN" dirty="0" smtClean="0"/>
              <a:t>requirement</a:t>
            </a:r>
            <a:r>
              <a:rPr lang="zh-CN" altLang="en-US" dirty="0" smtClean="0"/>
              <a:t>之后，选择技术路线，并且在</a:t>
            </a:r>
            <a:endParaRPr lang="en-US" altLang="zh-CN" dirty="0" smtClean="0"/>
          </a:p>
          <a:p>
            <a:r>
              <a:rPr lang="zh-CN" altLang="en-US" dirty="0" smtClean="0"/>
              <a:t>多次与日方沟通之后，确定了</a:t>
            </a:r>
            <a:endParaRPr lang="en-US" altLang="zh-CN" dirty="0" smtClean="0"/>
          </a:p>
          <a:p>
            <a:r>
              <a:rPr lang="zh-CN" altLang="en-US" dirty="0" smtClean="0"/>
              <a:t>项目</a:t>
            </a:r>
            <a:r>
              <a:rPr lang="en-US" altLang="zh-CN" dirty="0" smtClean="0"/>
              <a:t>Proposal</a:t>
            </a:r>
            <a:r>
              <a:rPr lang="zh-CN" altLang="en-US" dirty="0" smtClean="0"/>
              <a:t>。</a:t>
            </a:r>
            <a:endParaRPr lang="zh-CN" altLang="en-US" dirty="0"/>
          </a:p>
        </p:txBody>
      </p:sp>
      <p:sp>
        <p:nvSpPr>
          <p:cNvPr id="16" name="Detail3"/>
          <p:cNvSpPr txBox="1"/>
          <p:nvPr/>
        </p:nvSpPr>
        <p:spPr>
          <a:xfrm>
            <a:off x="560512" y="3923072"/>
            <a:ext cx="2952324" cy="2062103"/>
          </a:xfrm>
          <a:prstGeom prst="rect">
            <a:avLst/>
          </a:prstGeom>
          <a:noFill/>
        </p:spPr>
        <p:txBody>
          <a:bodyPr wrap="square" rtlCol="0">
            <a:spAutoFit/>
          </a:bodyPr>
          <a:lstStyle/>
          <a:p>
            <a:r>
              <a:rPr lang="zh-CN" altLang="en-US" dirty="0" smtClean="0"/>
              <a:t>       </a:t>
            </a:r>
            <a:r>
              <a:rPr lang="en-US" altLang="zh-CN" dirty="0" smtClean="0"/>
              <a:t>Preparation Tool</a:t>
            </a:r>
            <a:r>
              <a:rPr lang="zh-CN" altLang="en-US" dirty="0" smtClean="0"/>
              <a:t>是一个</a:t>
            </a:r>
            <a:r>
              <a:rPr lang="en-US" altLang="zh-CN" dirty="0" smtClean="0"/>
              <a:t>GUI</a:t>
            </a:r>
            <a:r>
              <a:rPr lang="zh-CN" altLang="en-US" dirty="0" smtClean="0"/>
              <a:t>集成工具，用于替代批处理文件，要求操作界面友好、容错。基于</a:t>
            </a:r>
            <a:r>
              <a:rPr lang="en-US" altLang="zh-CN" dirty="0" smtClean="0"/>
              <a:t>UI</a:t>
            </a:r>
            <a:r>
              <a:rPr lang="zh-CN" altLang="en-US" dirty="0" smtClean="0"/>
              <a:t>设计的基础上，我制定了软件结构并且独立开发、测试了该工具。到目前为止，</a:t>
            </a:r>
            <a:r>
              <a:rPr lang="en-US" altLang="zh-CN" dirty="0" smtClean="0"/>
              <a:t>Preparation Tool</a:t>
            </a:r>
            <a:r>
              <a:rPr lang="zh-CN" altLang="en-US" dirty="0" smtClean="0"/>
              <a:t>总共迭代了</a:t>
            </a:r>
            <a:r>
              <a:rPr lang="en-US" altLang="zh-CN" dirty="0" smtClean="0"/>
              <a:t>5</a:t>
            </a:r>
            <a:r>
              <a:rPr lang="zh-CN" altLang="en-US" dirty="0" smtClean="0"/>
              <a:t>个版本。</a:t>
            </a:r>
            <a:endParaRPr lang="zh-CN" altLang="en-US" dirty="0"/>
          </a:p>
        </p:txBody>
      </p:sp>
      <p:sp>
        <p:nvSpPr>
          <p:cNvPr id="17" name="Detail4"/>
          <p:cNvSpPr txBox="1"/>
          <p:nvPr/>
        </p:nvSpPr>
        <p:spPr>
          <a:xfrm>
            <a:off x="560512" y="4460116"/>
            <a:ext cx="3208820" cy="2308324"/>
          </a:xfrm>
          <a:prstGeom prst="rect">
            <a:avLst/>
          </a:prstGeom>
          <a:noFill/>
        </p:spPr>
        <p:txBody>
          <a:bodyPr wrap="square" rtlCol="0">
            <a:spAutoFit/>
          </a:bodyPr>
          <a:lstStyle/>
          <a:p>
            <a:r>
              <a:rPr lang="zh-CN" altLang="en-US" dirty="0" smtClean="0"/>
              <a:t>       根据日方要求，</a:t>
            </a:r>
            <a:r>
              <a:rPr lang="en-US" altLang="zh-CN" dirty="0" smtClean="0"/>
              <a:t>Viewer</a:t>
            </a:r>
            <a:r>
              <a:rPr lang="zh-CN" altLang="en-US" dirty="0" smtClean="0"/>
              <a:t>是一个网站，能够显示由</a:t>
            </a:r>
            <a:r>
              <a:rPr lang="en-US" altLang="zh-CN" dirty="0" smtClean="0"/>
              <a:t>Preparation Tool</a:t>
            </a:r>
            <a:r>
              <a:rPr lang="zh-CN" altLang="en-US" dirty="0" smtClean="0"/>
              <a:t>计算生成的数据。在该部分，我独立开发了服务端程序，在日方给的基础上开发了自动数据导入、数据纠错、图片浏览模块、图片地理信息计算功能。并且设计测试</a:t>
            </a:r>
            <a:r>
              <a:rPr lang="en-US" altLang="zh-CN" dirty="0" smtClean="0"/>
              <a:t>case</a:t>
            </a:r>
            <a:r>
              <a:rPr lang="zh-CN" altLang="en-US" dirty="0" smtClean="0"/>
              <a:t>，测试通过。到目前为止，</a:t>
            </a:r>
            <a:r>
              <a:rPr lang="en-US" altLang="zh-CN" dirty="0" smtClean="0"/>
              <a:t>Viewer</a:t>
            </a:r>
            <a:r>
              <a:rPr lang="zh-CN" altLang="en-US" dirty="0" smtClean="0"/>
              <a:t>总共迭代了</a:t>
            </a:r>
            <a:r>
              <a:rPr lang="en-US" altLang="zh-CN" dirty="0" smtClean="0"/>
              <a:t>3</a:t>
            </a:r>
            <a:r>
              <a:rPr lang="zh-CN" altLang="en-US" dirty="0" smtClean="0"/>
              <a:t>次。</a:t>
            </a:r>
            <a:endParaRPr lang="zh-CN" altLang="en-US" dirty="0"/>
          </a:p>
        </p:txBody>
      </p:sp>
      <p:sp>
        <p:nvSpPr>
          <p:cNvPr id="18" name="Detail5"/>
          <p:cNvSpPr txBox="1"/>
          <p:nvPr/>
        </p:nvSpPr>
        <p:spPr>
          <a:xfrm>
            <a:off x="560512" y="4798670"/>
            <a:ext cx="2952324" cy="1569660"/>
          </a:xfrm>
          <a:prstGeom prst="rect">
            <a:avLst/>
          </a:prstGeom>
          <a:noFill/>
        </p:spPr>
        <p:txBody>
          <a:bodyPr wrap="square" rtlCol="0">
            <a:spAutoFit/>
          </a:bodyPr>
          <a:lstStyle/>
          <a:p>
            <a:r>
              <a:rPr lang="zh-CN" altLang="en-US" dirty="0" smtClean="0"/>
              <a:t>       为了保证沟通的有效和信息交互的通畅，我们提供了一个</a:t>
            </a:r>
            <a:r>
              <a:rPr lang="en-US" altLang="zh-CN" dirty="0" smtClean="0"/>
              <a:t>wiki</a:t>
            </a:r>
            <a:r>
              <a:rPr lang="zh-CN" altLang="en-US" dirty="0" smtClean="0"/>
              <a:t>页面，用于版本和信息的发布。我在每次有信息更新的时候，对该</a:t>
            </a:r>
            <a:r>
              <a:rPr lang="en-US" altLang="zh-CN" dirty="0" smtClean="0"/>
              <a:t>Wiki</a:t>
            </a:r>
            <a:r>
              <a:rPr lang="zh-CN" altLang="en-US" dirty="0" smtClean="0"/>
              <a:t>页面进行</a:t>
            </a:r>
            <a:r>
              <a:rPr lang="zh-CN" altLang="en-US" dirty="0" smtClean="0"/>
              <a:t>维护。</a:t>
            </a:r>
            <a:endParaRPr lang="zh-CN" altLang="en-US" dirty="0"/>
          </a:p>
        </p:txBody>
      </p:sp>
      <p:pic>
        <p:nvPicPr>
          <p:cNvPr id="6" name="Image1"/>
          <p:cNvPicPr>
            <a:picLocks noChangeAspect="1"/>
          </p:cNvPicPr>
          <p:nvPr/>
        </p:nvPicPr>
        <p:blipFill>
          <a:blip r:embed="rId4"/>
          <a:stretch>
            <a:fillRect/>
          </a:stretch>
        </p:blipFill>
        <p:spPr>
          <a:xfrm>
            <a:off x="3432412" y="2005334"/>
            <a:ext cx="5961931" cy="3979492"/>
          </a:xfrm>
          <a:prstGeom prst="rect">
            <a:avLst/>
          </a:prstGeom>
        </p:spPr>
      </p:pic>
      <p:pic>
        <p:nvPicPr>
          <p:cNvPr id="19" name="Image2"/>
          <p:cNvPicPr>
            <a:picLocks noChangeAspect="1"/>
          </p:cNvPicPr>
          <p:nvPr/>
        </p:nvPicPr>
        <p:blipFill>
          <a:blip r:embed="rId5"/>
          <a:stretch>
            <a:fillRect/>
          </a:stretch>
        </p:blipFill>
        <p:spPr>
          <a:xfrm>
            <a:off x="3944888" y="1777501"/>
            <a:ext cx="5553129" cy="4633647"/>
          </a:xfrm>
          <a:prstGeom prst="rect">
            <a:avLst/>
          </a:prstGeom>
        </p:spPr>
      </p:pic>
      <p:pic>
        <p:nvPicPr>
          <p:cNvPr id="20" name="Image4.2"/>
          <p:cNvPicPr>
            <a:picLocks noChangeAspect="1"/>
          </p:cNvPicPr>
          <p:nvPr/>
        </p:nvPicPr>
        <p:blipFill>
          <a:blip r:embed="rId6"/>
          <a:stretch>
            <a:fillRect/>
          </a:stretch>
        </p:blipFill>
        <p:spPr>
          <a:xfrm>
            <a:off x="3728864" y="1581525"/>
            <a:ext cx="5766236" cy="4827110"/>
          </a:xfrm>
          <a:prstGeom prst="rect">
            <a:avLst/>
          </a:prstGeom>
        </p:spPr>
      </p:pic>
      <p:pic>
        <p:nvPicPr>
          <p:cNvPr id="21" name="Image4.1"/>
          <p:cNvPicPr>
            <a:picLocks noChangeAspect="1"/>
          </p:cNvPicPr>
          <p:nvPr/>
        </p:nvPicPr>
        <p:blipFill>
          <a:blip r:embed="rId7"/>
          <a:stretch>
            <a:fillRect/>
          </a:stretch>
        </p:blipFill>
        <p:spPr>
          <a:xfrm>
            <a:off x="3789040" y="1556792"/>
            <a:ext cx="5616624" cy="4666821"/>
          </a:xfrm>
          <a:prstGeom prst="rect">
            <a:avLst/>
          </a:prstGeom>
        </p:spPr>
      </p:pic>
      <p:pic>
        <p:nvPicPr>
          <p:cNvPr id="22" name="Image5"/>
          <p:cNvPicPr>
            <a:picLocks noChangeAspect="1"/>
          </p:cNvPicPr>
          <p:nvPr/>
        </p:nvPicPr>
        <p:blipFill>
          <a:blip r:embed="rId8"/>
          <a:stretch>
            <a:fillRect/>
          </a:stretch>
        </p:blipFill>
        <p:spPr>
          <a:xfrm>
            <a:off x="3604480" y="1411572"/>
            <a:ext cx="6185375" cy="5201799"/>
          </a:xfrm>
          <a:prstGeom prst="rect">
            <a:avLst/>
          </a:prstGeom>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grpId="1" nodeType="click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2" presetClass="exit" presetSubtype="0" fill="hold" nodeType="withEffect">
                                  <p:stCondLst>
                                    <p:cond delay="0"/>
                                  </p:stCondLst>
                                  <p:childTnLst>
                                    <p:animEffect transition="out" filter="fade">
                                      <p:cBhvr>
                                        <p:cTn id="34" dur="1000"/>
                                        <p:tgtEl>
                                          <p:spTgt spid="6"/>
                                        </p:tgtEl>
                                      </p:cBhvr>
                                    </p:animEffect>
                                    <p:anim calcmode="lin" valueType="num">
                                      <p:cBhvr>
                                        <p:cTn id="35" dur="1000"/>
                                        <p:tgtEl>
                                          <p:spTgt spid="6"/>
                                        </p:tgtEl>
                                        <p:attrNameLst>
                                          <p:attrName>ppt_x</p:attrName>
                                        </p:attrNameLst>
                                      </p:cBhvr>
                                      <p:tavLst>
                                        <p:tav tm="0">
                                          <p:val>
                                            <p:strVal val="ppt_x"/>
                                          </p:val>
                                        </p:tav>
                                        <p:tav tm="100000">
                                          <p:val>
                                            <p:strVal val="ppt_x"/>
                                          </p:val>
                                        </p:tav>
                                      </p:tavLst>
                                    </p:anim>
                                    <p:anim calcmode="lin" valueType="num">
                                      <p:cBhvr>
                                        <p:cTn id="36" dur="1000"/>
                                        <p:tgtEl>
                                          <p:spTgt spid="6"/>
                                        </p:tgtEl>
                                        <p:attrNameLst>
                                          <p:attrName>ppt_y</p:attrName>
                                        </p:attrNameLst>
                                      </p:cBhvr>
                                      <p:tavLst>
                                        <p:tav tm="0">
                                          <p:val>
                                            <p:strVal val="ppt_y"/>
                                          </p:val>
                                        </p:tav>
                                        <p:tav tm="100000">
                                          <p:val>
                                            <p:strVal val="ppt_y+.1"/>
                                          </p:val>
                                        </p:tav>
                                      </p:tavLst>
                                    </p:anim>
                                    <p:set>
                                      <p:cBhvr>
                                        <p:cTn id="37" dur="1" fill="hold">
                                          <p:stCondLst>
                                            <p:cond delay="999"/>
                                          </p:stCondLst>
                                        </p:cTn>
                                        <p:tgtEl>
                                          <p:spTgt spid="6"/>
                                        </p:tgtEl>
                                        <p:attrNameLst>
                                          <p:attrName>style.visibility</p:attrName>
                                        </p:attrNameLst>
                                      </p:cBhvr>
                                      <p:to>
                                        <p:strVal val="hidden"/>
                                      </p:to>
                                    </p:set>
                                  </p:childTnLst>
                                </p:cTn>
                              </p:par>
                            </p:childTnLst>
                          </p:cTn>
                        </p:par>
                        <p:par>
                          <p:cTn id="38" fill="hold">
                            <p:stCondLst>
                              <p:cond delay="1000"/>
                            </p:stCondLst>
                            <p:childTnLst>
                              <p:par>
                                <p:cTn id="39" presetID="2" presetClass="entr" presetSubtype="4" fill="hold" grpId="0" nodeType="afterEffect">
                                  <p:stCondLst>
                                    <p:cond delay="5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42" presetClass="entr" presetSubtype="0" fill="hold" nodeType="afterEffect">
                                  <p:stCondLst>
                                    <p:cond delay="3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grpId="1" nodeType="clickEffect">
                                  <p:stCondLst>
                                    <p:cond delay="0"/>
                                  </p:stCondLst>
                                  <p:childTnLst>
                                    <p:animEffect transition="out" filter="fade">
                                      <p:cBhvr>
                                        <p:cTn id="58" dur="1000"/>
                                        <p:tgtEl>
                                          <p:spTgt spid="15"/>
                                        </p:tgtEl>
                                      </p:cBhvr>
                                    </p:animEffect>
                                    <p:anim calcmode="lin" valueType="num">
                                      <p:cBhvr>
                                        <p:cTn id="59" dur="1000"/>
                                        <p:tgtEl>
                                          <p:spTgt spid="15"/>
                                        </p:tgtEl>
                                        <p:attrNameLst>
                                          <p:attrName>ppt_x</p:attrName>
                                        </p:attrNameLst>
                                      </p:cBhvr>
                                      <p:tavLst>
                                        <p:tav tm="0">
                                          <p:val>
                                            <p:strVal val="ppt_x"/>
                                          </p:val>
                                        </p:tav>
                                        <p:tav tm="100000">
                                          <p:val>
                                            <p:strVal val="ppt_x"/>
                                          </p:val>
                                        </p:tav>
                                      </p:tavLst>
                                    </p:anim>
                                    <p:anim calcmode="lin" valueType="num">
                                      <p:cBhvr>
                                        <p:cTn id="60" dur="1000"/>
                                        <p:tgtEl>
                                          <p:spTgt spid="15"/>
                                        </p:tgtEl>
                                        <p:attrNameLst>
                                          <p:attrName>ppt_y</p:attrName>
                                        </p:attrNameLst>
                                      </p:cBhvr>
                                      <p:tavLst>
                                        <p:tav tm="0">
                                          <p:val>
                                            <p:strVal val="ppt_y"/>
                                          </p:val>
                                        </p:tav>
                                        <p:tav tm="100000">
                                          <p:val>
                                            <p:strVal val="ppt_y+.1"/>
                                          </p:val>
                                        </p:tav>
                                      </p:tavLst>
                                    </p:anim>
                                    <p:set>
                                      <p:cBhvr>
                                        <p:cTn id="61" dur="1" fill="hold">
                                          <p:stCondLst>
                                            <p:cond delay="999"/>
                                          </p:stCondLst>
                                        </p:cTn>
                                        <p:tgtEl>
                                          <p:spTgt spid="15"/>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19"/>
                                        </p:tgtEl>
                                      </p:cBhvr>
                                    </p:animEffect>
                                    <p:anim calcmode="lin" valueType="num">
                                      <p:cBhvr>
                                        <p:cTn id="64" dur="1000"/>
                                        <p:tgtEl>
                                          <p:spTgt spid="19"/>
                                        </p:tgtEl>
                                        <p:attrNameLst>
                                          <p:attrName>ppt_x</p:attrName>
                                        </p:attrNameLst>
                                      </p:cBhvr>
                                      <p:tavLst>
                                        <p:tav tm="0">
                                          <p:val>
                                            <p:strVal val="ppt_x"/>
                                          </p:val>
                                        </p:tav>
                                        <p:tav tm="100000">
                                          <p:val>
                                            <p:strVal val="ppt_x"/>
                                          </p:val>
                                        </p:tav>
                                      </p:tavLst>
                                    </p:anim>
                                    <p:anim calcmode="lin" valueType="num">
                                      <p:cBhvr>
                                        <p:cTn id="65" dur="1000"/>
                                        <p:tgtEl>
                                          <p:spTgt spid="19"/>
                                        </p:tgtEl>
                                        <p:attrNameLst>
                                          <p:attrName>ppt_y</p:attrName>
                                        </p:attrNameLst>
                                      </p:cBhvr>
                                      <p:tavLst>
                                        <p:tav tm="0">
                                          <p:val>
                                            <p:strVal val="ppt_y"/>
                                          </p:val>
                                        </p:tav>
                                        <p:tav tm="100000">
                                          <p:val>
                                            <p:strVal val="ppt_y+.1"/>
                                          </p:val>
                                        </p:tav>
                                      </p:tavLst>
                                    </p:anim>
                                    <p:set>
                                      <p:cBhvr>
                                        <p:cTn id="66" dur="1" fill="hold">
                                          <p:stCondLst>
                                            <p:cond delay="999"/>
                                          </p:stCondLst>
                                        </p:cTn>
                                        <p:tgtEl>
                                          <p:spTgt spid="19"/>
                                        </p:tgtEl>
                                        <p:attrNameLst>
                                          <p:attrName>style.visibility</p:attrName>
                                        </p:attrNameLst>
                                      </p:cBhvr>
                                      <p:to>
                                        <p:strVal val="hidden"/>
                                      </p:to>
                                    </p:set>
                                  </p:childTnLst>
                                </p:cTn>
                              </p:par>
                            </p:childTnLst>
                          </p:cTn>
                        </p:par>
                        <p:par>
                          <p:cTn id="67" fill="hold">
                            <p:stCondLst>
                              <p:cond delay="1000"/>
                            </p:stCondLst>
                            <p:childTnLst>
                              <p:par>
                                <p:cTn id="68" presetID="2" presetClass="entr" presetSubtype="4" fill="hold" grpId="0" nodeType="afterEffect">
                                  <p:stCondLst>
                                    <p:cond delay="50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 presetClass="entr" presetSubtype="4"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1000" fill="hold"/>
                                        <p:tgtEl>
                                          <p:spTgt spid="5"/>
                                        </p:tgtEl>
                                        <p:attrNameLst>
                                          <p:attrName>ppt_x</p:attrName>
                                        </p:attrNameLst>
                                      </p:cBhvr>
                                      <p:tavLst>
                                        <p:tav tm="0">
                                          <p:val>
                                            <p:strVal val="#ppt_x"/>
                                          </p:val>
                                        </p:tav>
                                        <p:tav tm="100000">
                                          <p:val>
                                            <p:strVal val="#ppt_x"/>
                                          </p:val>
                                        </p:tav>
                                      </p:tavLst>
                                    </p:anim>
                                    <p:anim calcmode="lin" valueType="num">
                                      <p:cBhvr additive="base">
                                        <p:cTn id="8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1000"/>
                                        <p:tgtEl>
                                          <p:spTgt spid="16"/>
                                        </p:tgtEl>
                                      </p:cBhvr>
                                    </p:animEffect>
                                    <p:set>
                                      <p:cBhvr>
                                        <p:cTn id="87" dur="1" fill="hold">
                                          <p:stCondLst>
                                            <p:cond delay="999"/>
                                          </p:stCondLst>
                                        </p:cTn>
                                        <p:tgtEl>
                                          <p:spTgt spid="16"/>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1000"/>
                                        <p:tgtEl>
                                          <p:spTgt spid="5"/>
                                        </p:tgtEl>
                                      </p:cBhvr>
                                    </p:animEffect>
                                    <p:set>
                                      <p:cBhvr>
                                        <p:cTn id="90" dur="1" fill="hold">
                                          <p:stCondLst>
                                            <p:cond delay="999"/>
                                          </p:stCondLst>
                                        </p:cTn>
                                        <p:tgtEl>
                                          <p:spTgt spid="5"/>
                                        </p:tgtEl>
                                        <p:attrNameLst>
                                          <p:attrName>style.visibility</p:attrName>
                                        </p:attrNameLst>
                                      </p:cBhvr>
                                      <p:to>
                                        <p:strVal val="hidden"/>
                                      </p:to>
                                    </p:set>
                                  </p:childTnLst>
                                </p:cTn>
                              </p:par>
                            </p:childTnLst>
                          </p:cTn>
                        </p:par>
                        <p:par>
                          <p:cTn id="91" fill="hold">
                            <p:stCondLst>
                              <p:cond delay="1000"/>
                            </p:stCondLst>
                            <p:childTnLst>
                              <p:par>
                                <p:cTn id="92" presetID="2" presetClass="entr" presetSubtype="4" fill="hold" grpId="0" nodeType="afterEffect">
                                  <p:stCondLst>
                                    <p:cond delay="50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500" fill="hold"/>
                                        <p:tgtEl>
                                          <p:spTgt spid="13"/>
                                        </p:tgtEl>
                                        <p:attrNameLst>
                                          <p:attrName>ppt_x</p:attrName>
                                        </p:attrNameLst>
                                      </p:cBhvr>
                                      <p:tavLst>
                                        <p:tav tm="0">
                                          <p:val>
                                            <p:strVal val="#ppt_x"/>
                                          </p:val>
                                        </p:tav>
                                        <p:tav tm="100000">
                                          <p:val>
                                            <p:strVal val="#ppt_x"/>
                                          </p:val>
                                        </p:tav>
                                      </p:tavLst>
                                    </p:anim>
                                    <p:anim calcmode="lin" valueType="num">
                                      <p:cBhvr additive="base">
                                        <p:cTn id="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500" fill="hold"/>
                                        <p:tgtEl>
                                          <p:spTgt spid="17"/>
                                        </p:tgtEl>
                                        <p:attrNameLst>
                                          <p:attrName>ppt_x</p:attrName>
                                        </p:attrNameLst>
                                      </p:cBhvr>
                                      <p:tavLst>
                                        <p:tav tm="0">
                                          <p:val>
                                            <p:strVal val="#ppt_x"/>
                                          </p:val>
                                        </p:tav>
                                        <p:tav tm="100000">
                                          <p:val>
                                            <p:strVal val="#ppt_x"/>
                                          </p:val>
                                        </p:tav>
                                      </p:tavLst>
                                    </p:anim>
                                    <p:anim calcmode="lin" valueType="num">
                                      <p:cBhvr additive="base">
                                        <p:cTn id="101" dur="500" fill="hold"/>
                                        <p:tgtEl>
                                          <p:spTgt spid="1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42"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1000"/>
                                        <p:tgtEl>
                                          <p:spTgt spid="20"/>
                                        </p:tgtEl>
                                      </p:cBhvr>
                                    </p:animEffect>
                                    <p:set>
                                      <p:cBhvr>
                                        <p:cTn id="112" dur="1" fill="hold">
                                          <p:stCondLst>
                                            <p:cond delay="999"/>
                                          </p:stCondLst>
                                        </p:cTn>
                                        <p:tgtEl>
                                          <p:spTgt spid="20"/>
                                        </p:tgtEl>
                                        <p:attrNameLst>
                                          <p:attrName>style.visibility</p:attrName>
                                        </p:attrNameLst>
                                      </p:cBhvr>
                                      <p:to>
                                        <p:strVal val="hidden"/>
                                      </p:to>
                                    </p:set>
                                  </p:childTnLst>
                                </p:cTn>
                              </p:par>
                            </p:childTnLst>
                          </p:cTn>
                        </p:par>
                        <p:par>
                          <p:cTn id="113" fill="hold">
                            <p:stCondLst>
                              <p:cond delay="1000"/>
                            </p:stCondLst>
                            <p:childTnLst>
                              <p:par>
                                <p:cTn id="114" presetID="2" presetClass="entr" presetSubtype="4" fill="hold" nodeType="afterEffect">
                                  <p:stCondLst>
                                    <p:cond delay="250"/>
                                  </p:stCondLst>
                                  <p:childTnLst>
                                    <p:set>
                                      <p:cBhvr>
                                        <p:cTn id="115" dur="1" fill="hold">
                                          <p:stCondLst>
                                            <p:cond delay="0"/>
                                          </p:stCondLst>
                                        </p:cTn>
                                        <p:tgtEl>
                                          <p:spTgt spid="21"/>
                                        </p:tgtEl>
                                        <p:attrNameLst>
                                          <p:attrName>style.visibility</p:attrName>
                                        </p:attrNameLst>
                                      </p:cBhvr>
                                      <p:to>
                                        <p:strVal val="visible"/>
                                      </p:to>
                                    </p:set>
                                    <p:anim calcmode="lin" valueType="num">
                                      <p:cBhvr additive="base">
                                        <p:cTn id="116" dur="1000" fill="hold"/>
                                        <p:tgtEl>
                                          <p:spTgt spid="21"/>
                                        </p:tgtEl>
                                        <p:attrNameLst>
                                          <p:attrName>ppt_x</p:attrName>
                                        </p:attrNameLst>
                                      </p:cBhvr>
                                      <p:tavLst>
                                        <p:tav tm="0">
                                          <p:val>
                                            <p:strVal val="#ppt_x"/>
                                          </p:val>
                                        </p:tav>
                                        <p:tav tm="100000">
                                          <p:val>
                                            <p:strVal val="#ppt_x"/>
                                          </p:val>
                                        </p:tav>
                                      </p:tavLst>
                                    </p:anim>
                                    <p:anim calcmode="lin" valueType="num">
                                      <p:cBhvr additive="base">
                                        <p:cTn id="117"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1000"/>
                                        <p:tgtEl>
                                          <p:spTgt spid="17"/>
                                        </p:tgtEl>
                                      </p:cBhvr>
                                    </p:animEffect>
                                    <p:set>
                                      <p:cBhvr>
                                        <p:cTn id="122" dur="1" fill="hold">
                                          <p:stCondLst>
                                            <p:cond delay="999"/>
                                          </p:stCondLst>
                                        </p:cTn>
                                        <p:tgtEl>
                                          <p:spTgt spid="17"/>
                                        </p:tgtEl>
                                        <p:attrNameLst>
                                          <p:attrName>style.visibility</p:attrName>
                                        </p:attrNameLst>
                                      </p:cBhvr>
                                      <p:to>
                                        <p:strVal val="hidden"/>
                                      </p:to>
                                    </p:set>
                                  </p:childTnLst>
                                </p:cTn>
                              </p:par>
                            </p:childTnLst>
                          </p:cTn>
                        </p:par>
                        <p:par>
                          <p:cTn id="123" fill="hold">
                            <p:stCondLst>
                              <p:cond delay="1000"/>
                            </p:stCondLst>
                            <p:childTnLst>
                              <p:par>
                                <p:cTn id="124" presetID="2" presetClass="exit" presetSubtype="4" fill="hold" nodeType="afterEffect">
                                  <p:stCondLst>
                                    <p:cond delay="250"/>
                                  </p:stCondLst>
                                  <p:childTnLst>
                                    <p:anim calcmode="lin" valueType="num">
                                      <p:cBhvr additive="base">
                                        <p:cTn id="125" dur="500"/>
                                        <p:tgtEl>
                                          <p:spTgt spid="21"/>
                                        </p:tgtEl>
                                        <p:attrNameLst>
                                          <p:attrName>ppt_x</p:attrName>
                                        </p:attrNameLst>
                                      </p:cBhvr>
                                      <p:tavLst>
                                        <p:tav tm="0">
                                          <p:val>
                                            <p:strVal val="ppt_x"/>
                                          </p:val>
                                        </p:tav>
                                        <p:tav tm="100000">
                                          <p:val>
                                            <p:strVal val="ppt_x"/>
                                          </p:val>
                                        </p:tav>
                                      </p:tavLst>
                                    </p:anim>
                                    <p:anim calcmode="lin" valueType="num">
                                      <p:cBhvr additive="base">
                                        <p:cTn id="126" dur="500"/>
                                        <p:tgtEl>
                                          <p:spTgt spid="21"/>
                                        </p:tgtEl>
                                        <p:attrNameLst>
                                          <p:attrName>ppt_y</p:attrName>
                                        </p:attrNameLst>
                                      </p:cBhvr>
                                      <p:tavLst>
                                        <p:tav tm="0">
                                          <p:val>
                                            <p:strVal val="ppt_y"/>
                                          </p:val>
                                        </p:tav>
                                        <p:tav tm="100000">
                                          <p:val>
                                            <p:strVal val="1+ppt_h/2"/>
                                          </p:val>
                                        </p:tav>
                                      </p:tavLst>
                                    </p:anim>
                                    <p:set>
                                      <p:cBhvr>
                                        <p:cTn id="127" dur="1" fill="hold">
                                          <p:stCondLst>
                                            <p:cond delay="499"/>
                                          </p:stCondLst>
                                        </p:cTn>
                                        <p:tgtEl>
                                          <p:spTgt spid="21"/>
                                        </p:tgtEl>
                                        <p:attrNameLst>
                                          <p:attrName>style.visibility</p:attrName>
                                        </p:attrNameLst>
                                      </p:cBhvr>
                                      <p:to>
                                        <p:strVal val="hidden"/>
                                      </p:to>
                                    </p:set>
                                  </p:childTnLst>
                                </p:cTn>
                              </p:par>
                            </p:childTnLst>
                          </p:cTn>
                        </p:par>
                        <p:par>
                          <p:cTn id="128" fill="hold">
                            <p:stCondLst>
                              <p:cond delay="1750"/>
                            </p:stCondLst>
                            <p:childTnLst>
                              <p:par>
                                <p:cTn id="129" presetID="2" presetClass="entr" presetSubtype="4" fill="hold" grpId="0" nodeType="afterEffect">
                                  <p:stCondLst>
                                    <p:cond delay="50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ppt_x"/>
                                          </p:val>
                                        </p:tav>
                                        <p:tav tm="100000">
                                          <p:val>
                                            <p:strVal val="#ppt_x"/>
                                          </p:val>
                                        </p:tav>
                                      </p:tavLst>
                                    </p:anim>
                                    <p:anim calcmode="lin" valueType="num">
                                      <p:cBhvr additive="base">
                                        <p:cTn id="1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additive="base">
                                        <p:cTn id="137" dur="500" fill="hold"/>
                                        <p:tgtEl>
                                          <p:spTgt spid="18"/>
                                        </p:tgtEl>
                                        <p:attrNameLst>
                                          <p:attrName>ppt_x</p:attrName>
                                        </p:attrNameLst>
                                      </p:cBhvr>
                                      <p:tavLst>
                                        <p:tav tm="0">
                                          <p:val>
                                            <p:strVal val="#ppt_x"/>
                                          </p:val>
                                        </p:tav>
                                        <p:tav tm="100000">
                                          <p:val>
                                            <p:strVal val="#ppt_x"/>
                                          </p:val>
                                        </p:tav>
                                      </p:tavLst>
                                    </p:anim>
                                    <p:anim calcmode="lin" valueType="num">
                                      <p:cBhvr additive="base">
                                        <p:cTn id="138" dur="500" fill="hold"/>
                                        <p:tgtEl>
                                          <p:spTgt spid="1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42" presetClass="entr" presetSubtype="0" fill="hold" nodeType="after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fade">
                                      <p:cBhvr>
                                        <p:cTn id="142" dur="1000"/>
                                        <p:tgtEl>
                                          <p:spTgt spid="22"/>
                                        </p:tgtEl>
                                      </p:cBhvr>
                                    </p:animEffect>
                                    <p:anim calcmode="lin" valueType="num">
                                      <p:cBhvr>
                                        <p:cTn id="143" dur="1000" fill="hold"/>
                                        <p:tgtEl>
                                          <p:spTgt spid="22"/>
                                        </p:tgtEl>
                                        <p:attrNameLst>
                                          <p:attrName>ppt_x</p:attrName>
                                        </p:attrNameLst>
                                      </p:cBhvr>
                                      <p:tavLst>
                                        <p:tav tm="0">
                                          <p:val>
                                            <p:strVal val="#ppt_x"/>
                                          </p:val>
                                        </p:tav>
                                        <p:tav tm="100000">
                                          <p:val>
                                            <p:strVal val="#ppt_x"/>
                                          </p:val>
                                        </p:tav>
                                      </p:tavLst>
                                    </p:anim>
                                    <p:anim calcmode="lin" valueType="num">
                                      <p:cBhvr>
                                        <p:cTn id="1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1" grpId="0"/>
      <p:bldP spid="12" grpId="0"/>
      <p:bldP spid="13" grpId="0"/>
      <p:bldP spid="14" grpId="0"/>
      <p:bldP spid="15" grpId="0"/>
      <p:bldP spid="15" grpId="1"/>
      <p:bldP spid="16" grpId="0"/>
      <p:bldP spid="16" grpId="1"/>
      <p:bldP spid="17" grpId="0"/>
      <p:bldP spid="17" grpId="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Other Project</a:t>
            </a:r>
            <a:endParaRPr lang="zh-CN" altLang="en-US" sz="2800" dirty="0"/>
          </a:p>
        </p:txBody>
      </p:sp>
      <p:sp>
        <p:nvSpPr>
          <p:cNvPr id="6" name="TextBox 1"/>
          <p:cNvSpPr txBox="1"/>
          <p:nvPr/>
        </p:nvSpPr>
        <p:spPr>
          <a:xfrm>
            <a:off x="632519" y="2082334"/>
            <a:ext cx="1620957" cy="338554"/>
          </a:xfrm>
          <a:prstGeom prst="rect">
            <a:avLst/>
          </a:prstGeom>
          <a:noFill/>
        </p:spPr>
        <p:txBody>
          <a:bodyPr wrap="none" rtlCol="0">
            <a:spAutoFit/>
          </a:bodyPr>
          <a:lstStyle/>
          <a:p>
            <a:r>
              <a:rPr lang="zh-CN" altLang="en-US" dirty="0" smtClean="0"/>
              <a:t>角色</a:t>
            </a:r>
            <a:r>
              <a:rPr lang="zh-CN" altLang="en-US" dirty="0" smtClean="0"/>
              <a:t>：</a:t>
            </a:r>
            <a:r>
              <a:rPr lang="zh-CN" altLang="en-US" dirty="0"/>
              <a:t>辅助</a:t>
            </a:r>
            <a:r>
              <a:rPr lang="zh-CN" altLang="en-US" dirty="0" smtClean="0"/>
              <a:t>测试</a:t>
            </a:r>
            <a:endParaRPr lang="zh-CN" altLang="en-US" dirty="0"/>
          </a:p>
        </p:txBody>
      </p:sp>
      <p:sp>
        <p:nvSpPr>
          <p:cNvPr id="5" name="TextBox 4"/>
          <p:cNvSpPr txBox="1"/>
          <p:nvPr/>
        </p:nvSpPr>
        <p:spPr>
          <a:xfrm>
            <a:off x="1237813" y="2708920"/>
            <a:ext cx="1721433" cy="338554"/>
          </a:xfrm>
          <a:prstGeom prst="rect">
            <a:avLst/>
          </a:prstGeom>
          <a:noFill/>
        </p:spPr>
        <p:txBody>
          <a:bodyPr wrap="none" rtlCol="0">
            <a:spAutoFit/>
          </a:bodyPr>
          <a:lstStyle/>
          <a:p>
            <a:r>
              <a:rPr lang="en-US" altLang="zh-CN" dirty="0" smtClean="0"/>
              <a:t>1.SOP Prototype</a:t>
            </a:r>
            <a:endParaRPr lang="zh-CN" altLang="en-US" dirty="0"/>
          </a:p>
        </p:txBody>
      </p:sp>
      <p:sp>
        <p:nvSpPr>
          <p:cNvPr id="8" name="TextBox 7"/>
          <p:cNvSpPr txBox="1"/>
          <p:nvPr/>
        </p:nvSpPr>
        <p:spPr>
          <a:xfrm>
            <a:off x="1237812" y="3501008"/>
            <a:ext cx="2968954" cy="338554"/>
          </a:xfrm>
          <a:prstGeom prst="rect">
            <a:avLst/>
          </a:prstGeom>
          <a:noFill/>
        </p:spPr>
        <p:txBody>
          <a:bodyPr wrap="none" rtlCol="0">
            <a:spAutoFit/>
          </a:bodyPr>
          <a:lstStyle/>
          <a:p>
            <a:r>
              <a:rPr lang="en-US" altLang="zh-CN" dirty="0" smtClean="0"/>
              <a:t>2.Theta Image Transform SDK</a:t>
            </a:r>
            <a:endParaRPr lang="zh-CN" altLang="en-US" dirty="0"/>
          </a:p>
        </p:txBody>
      </p:sp>
      <p:sp>
        <p:nvSpPr>
          <p:cNvPr id="9" name="TextBox 8"/>
          <p:cNvSpPr txBox="1"/>
          <p:nvPr/>
        </p:nvSpPr>
        <p:spPr>
          <a:xfrm>
            <a:off x="1237813" y="4869160"/>
            <a:ext cx="1378391" cy="338554"/>
          </a:xfrm>
          <a:prstGeom prst="rect">
            <a:avLst/>
          </a:prstGeom>
          <a:noFill/>
        </p:spPr>
        <p:txBody>
          <a:bodyPr wrap="none" rtlCol="0">
            <a:spAutoFit/>
          </a:bodyPr>
          <a:lstStyle/>
          <a:p>
            <a:r>
              <a:rPr lang="en-US" altLang="zh-CN" dirty="0"/>
              <a:t>1</a:t>
            </a:r>
            <a:r>
              <a:rPr lang="en-US" altLang="zh-CN" dirty="0" smtClean="0"/>
              <a:t>.LIVE Theta</a:t>
            </a:r>
            <a:endParaRPr lang="zh-CN" altLang="en-US" dirty="0"/>
          </a:p>
        </p:txBody>
      </p:sp>
      <p:sp>
        <p:nvSpPr>
          <p:cNvPr id="15" name="TextBox 1"/>
          <p:cNvSpPr txBox="1"/>
          <p:nvPr/>
        </p:nvSpPr>
        <p:spPr>
          <a:xfrm>
            <a:off x="632518" y="4274681"/>
            <a:ext cx="1620957" cy="338554"/>
          </a:xfrm>
          <a:prstGeom prst="rect">
            <a:avLst/>
          </a:prstGeom>
          <a:noFill/>
        </p:spPr>
        <p:txBody>
          <a:bodyPr wrap="none" rtlCol="0">
            <a:spAutoFit/>
          </a:bodyPr>
          <a:lstStyle/>
          <a:p>
            <a:r>
              <a:rPr lang="zh-CN" altLang="en-US" dirty="0" smtClean="0"/>
              <a:t>角色</a:t>
            </a:r>
            <a:r>
              <a:rPr lang="zh-CN" altLang="en-US" dirty="0" smtClean="0"/>
              <a:t>：前期验证</a:t>
            </a:r>
            <a:endParaRPr lang="zh-CN" altLang="en-US" dirty="0"/>
          </a:p>
        </p:txBody>
      </p:sp>
    </p:spTree>
    <p:extLst>
      <p:ext uri="{BB962C8B-B14F-4D97-AF65-F5344CB8AC3E}">
        <p14:creationId xmlns:p14="http://schemas.microsoft.com/office/powerpoint/2010/main" val="979737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未来规划</a:t>
            </a:r>
            <a:endParaRPr lang="en-US" altLang="zh-CN" dirty="0">
              <a:latin typeface="Calibri" panose="020F0502020204030204" pitchFamily="34" charset="0"/>
            </a:endParaRPr>
          </a:p>
        </p:txBody>
      </p:sp>
      <p:sp>
        <p:nvSpPr>
          <p:cNvPr id="4" name="TextBox 3"/>
          <p:cNvSpPr txBox="1"/>
          <p:nvPr/>
        </p:nvSpPr>
        <p:spPr>
          <a:xfrm>
            <a:off x="920552" y="2204864"/>
            <a:ext cx="2952328" cy="830997"/>
          </a:xfrm>
          <a:prstGeom prst="rect">
            <a:avLst/>
          </a:prstGeom>
          <a:noFill/>
        </p:spPr>
        <p:txBody>
          <a:bodyPr wrap="square" rtlCol="0">
            <a:spAutoFit/>
          </a:bodyPr>
          <a:lstStyle/>
          <a:p>
            <a:r>
              <a:rPr lang="zh-CN" altLang="en-US" dirty="0" smtClean="0"/>
              <a:t>核心能力：工程化能力</a:t>
            </a:r>
            <a:endParaRPr lang="en-US" altLang="zh-CN" dirty="0" smtClean="0"/>
          </a:p>
          <a:p>
            <a:r>
              <a:rPr lang="zh-CN" altLang="en-US" dirty="0" smtClean="0"/>
              <a:t>深度：视频技术；</a:t>
            </a:r>
            <a:endParaRPr lang="en-US" altLang="zh-CN" dirty="0" smtClean="0"/>
          </a:p>
          <a:p>
            <a:r>
              <a:rPr lang="zh-CN" altLang="en-US" dirty="0" smtClean="0"/>
              <a:t>广度：主动接触更多新技术；</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2023061"/>
            <a:ext cx="5806694" cy="40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31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3186</TotalTime>
  <Words>1709</Words>
  <Application>Microsoft Office PowerPoint</Application>
  <PresentationFormat>A4 纸张(210x297 毫米)</PresentationFormat>
  <Paragraphs>99</Paragraphs>
  <Slides>10</Slides>
  <Notes>10</Notes>
  <HiddenSlides>0</HiddenSlides>
  <MMClips>0</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template_white_2000_j120402</vt:lpstr>
      <vt:lpstr>SRCB Strategy Execution Bridge</vt:lpstr>
      <vt:lpstr>Content</vt:lpstr>
      <vt:lpstr>个人简介</vt:lpstr>
      <vt:lpstr>参与的项目</vt:lpstr>
      <vt:lpstr>参与的项目</vt:lpstr>
      <vt:lpstr>参与的项目</vt:lpstr>
      <vt:lpstr>参与的项目</vt:lpstr>
      <vt:lpstr>参与的项目</vt:lpstr>
      <vt:lpstr>未来规划</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BoyuanHuang</cp:lastModifiedBy>
  <cp:revision>2006</cp:revision>
  <cp:lastPrinted>2015-01-20T09:18:00Z</cp:lastPrinted>
  <dcterms:created xsi:type="dcterms:W3CDTF">2012-05-07T05:36:00Z</dcterms:created>
  <dcterms:modified xsi:type="dcterms:W3CDTF">2018-03-05T17:07:31Z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